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sldIdLst>
    <p:sldId id="266" r:id="rId2"/>
    <p:sldId id="290" r:id="rId3"/>
    <p:sldId id="286" r:id="rId4"/>
    <p:sldId id="292" r:id="rId5"/>
    <p:sldId id="287" r:id="rId6"/>
    <p:sldId id="293" r:id="rId7"/>
    <p:sldId id="294" r:id="rId8"/>
    <p:sldId id="295" r:id="rId9"/>
    <p:sldId id="288" r:id="rId10"/>
    <p:sldId id="313" r:id="rId11"/>
    <p:sldId id="314" r:id="rId12"/>
    <p:sldId id="315" r:id="rId13"/>
    <p:sldId id="316" r:id="rId14"/>
    <p:sldId id="317" r:id="rId15"/>
    <p:sldId id="318" r:id="rId16"/>
    <p:sldId id="319" r:id="rId17"/>
    <p:sldId id="320" r:id="rId18"/>
    <p:sldId id="291" r:id="rId19"/>
    <p:sldId id="296" r:id="rId20"/>
    <p:sldId id="298" r:id="rId21"/>
    <p:sldId id="277" r:id="rId22"/>
    <p:sldId id="281" r:id="rId23"/>
    <p:sldId id="270" r:id="rId24"/>
    <p:sldId id="310" r:id="rId25"/>
    <p:sldId id="271" r:id="rId26"/>
    <p:sldId id="311" r:id="rId27"/>
    <p:sldId id="284" r:id="rId28"/>
    <p:sldId id="322" r:id="rId29"/>
    <p:sldId id="323" r:id="rId30"/>
    <p:sldId id="273" r:id="rId31"/>
    <p:sldId id="299" r:id="rId32"/>
    <p:sldId id="300" r:id="rId33"/>
    <p:sldId id="304" r:id="rId34"/>
    <p:sldId id="301" r:id="rId35"/>
    <p:sldId id="302" r:id="rId36"/>
    <p:sldId id="305" r:id="rId37"/>
    <p:sldId id="306" r:id="rId38"/>
    <p:sldId id="307" r:id="rId39"/>
    <p:sldId id="309" r:id="rId40"/>
    <p:sldId id="325" r:id="rId41"/>
    <p:sldId id="326" r:id="rId42"/>
    <p:sldId id="327" r:id="rId43"/>
    <p:sldId id="328" r:id="rId44"/>
    <p:sldId id="329" r:id="rId45"/>
    <p:sldId id="330" r:id="rId46"/>
    <p:sldId id="333" r:id="rId47"/>
    <p:sldId id="336" r:id="rId48"/>
    <p:sldId id="335" r:id="rId49"/>
    <p:sldId id="334" r:id="rId50"/>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EEEEEE"/>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90" autoAdjust="0"/>
    <p:restoredTop sz="94660"/>
  </p:normalViewPr>
  <p:slideViewPr>
    <p:cSldViewPr snapToGrid="0" snapToObjects="1">
      <p:cViewPr varScale="1">
        <p:scale>
          <a:sx n="88" d="100"/>
          <a:sy n="88" d="100"/>
        </p:scale>
        <p:origin x="39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157790-3201-4511-B130-2FE61DB03110}" type="datetimeFigureOut">
              <a:rPr lang="de-DE" smtClean="0"/>
              <a:t>22.05.2017</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4537BD-9FED-42AF-8E8B-B96872C75FC5}" type="slidenum">
              <a:rPr lang="de-DE" smtClean="0"/>
              <a:t>‹Nr.›</a:t>
            </a:fld>
            <a:endParaRPr lang="de-DE"/>
          </a:p>
        </p:txBody>
      </p:sp>
    </p:spTree>
    <p:extLst>
      <p:ext uri="{BB962C8B-B14F-4D97-AF65-F5344CB8AC3E}">
        <p14:creationId xmlns:p14="http://schemas.microsoft.com/office/powerpoint/2010/main" val="3434786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C4537BD-9FED-42AF-8E8B-B96872C75FC5}" type="slidenum">
              <a:rPr lang="de-DE" smtClean="0"/>
              <a:t>5</a:t>
            </a:fld>
            <a:endParaRPr lang="de-DE"/>
          </a:p>
        </p:txBody>
      </p:sp>
    </p:spTree>
    <p:extLst>
      <p:ext uri="{BB962C8B-B14F-4D97-AF65-F5344CB8AC3E}">
        <p14:creationId xmlns:p14="http://schemas.microsoft.com/office/powerpoint/2010/main" val="3926357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C4537BD-9FED-42AF-8E8B-B96872C75FC5}" type="slidenum">
              <a:rPr lang="de-DE" smtClean="0"/>
              <a:t>6</a:t>
            </a:fld>
            <a:endParaRPr lang="de-DE"/>
          </a:p>
        </p:txBody>
      </p:sp>
    </p:spTree>
    <p:extLst>
      <p:ext uri="{BB962C8B-B14F-4D97-AF65-F5344CB8AC3E}">
        <p14:creationId xmlns:p14="http://schemas.microsoft.com/office/powerpoint/2010/main" val="1673081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C4537BD-9FED-42AF-8E8B-B96872C75FC5}" type="slidenum">
              <a:rPr lang="de-DE" smtClean="0"/>
              <a:t>32</a:t>
            </a:fld>
            <a:endParaRPr lang="de-DE"/>
          </a:p>
        </p:txBody>
      </p:sp>
    </p:spTree>
    <p:extLst>
      <p:ext uri="{BB962C8B-B14F-4D97-AF65-F5344CB8AC3E}">
        <p14:creationId xmlns:p14="http://schemas.microsoft.com/office/powerpoint/2010/main" val="68183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Foto??</a:t>
            </a:r>
            <a:endParaRPr lang="de-DE" dirty="0"/>
          </a:p>
        </p:txBody>
      </p:sp>
      <p:sp>
        <p:nvSpPr>
          <p:cNvPr id="4" name="Foliennummernplatzhalter 3"/>
          <p:cNvSpPr>
            <a:spLocks noGrp="1"/>
          </p:cNvSpPr>
          <p:nvPr>
            <p:ph type="sldNum" sz="quarter" idx="10"/>
          </p:nvPr>
        </p:nvSpPr>
        <p:spPr/>
        <p:txBody>
          <a:bodyPr/>
          <a:lstStyle/>
          <a:p>
            <a:fld id="{5C4537BD-9FED-42AF-8E8B-B96872C75FC5}" type="slidenum">
              <a:rPr lang="de-DE" smtClean="0"/>
              <a:t>34</a:t>
            </a:fld>
            <a:endParaRPr lang="de-DE"/>
          </a:p>
        </p:txBody>
      </p:sp>
    </p:spTree>
    <p:extLst>
      <p:ext uri="{BB962C8B-B14F-4D97-AF65-F5344CB8AC3E}">
        <p14:creationId xmlns:p14="http://schemas.microsoft.com/office/powerpoint/2010/main" val="4040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a:p>
        </p:txBody>
      </p:sp>
      <p:sp>
        <p:nvSpPr>
          <p:cNvPr id="4" name="Datumsplatzhalter 3"/>
          <p:cNvSpPr>
            <a:spLocks noGrp="1"/>
          </p:cNvSpPr>
          <p:nvPr>
            <p:ph type="dt" sz="half" idx="10"/>
          </p:nvPr>
        </p:nvSpPr>
        <p:spPr/>
        <p:txBody>
          <a:bodyPr/>
          <a:lstStyle/>
          <a:p>
            <a:fld id="{0888931B-09B8-9D46-887C-4CAE00CCDC2E}" type="datetimeFigureOut">
              <a:rPr lang="de-DE" smtClean="0"/>
              <a:t>22.05.2017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93FD217-EF7D-E94D-B55F-2A4FEAC1A64F}" type="slidenum">
              <a:rPr lang="de-DE" smtClean="0"/>
              <a:t>‹Nr.›</a:t>
            </a:fld>
            <a:endParaRPr lang="de-DE"/>
          </a:p>
        </p:txBody>
      </p:sp>
    </p:spTree>
    <p:extLst>
      <p:ext uri="{BB962C8B-B14F-4D97-AF65-F5344CB8AC3E}">
        <p14:creationId xmlns:p14="http://schemas.microsoft.com/office/powerpoint/2010/main" val="2192579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888931B-09B8-9D46-887C-4CAE00CCDC2E}" type="datetimeFigureOut">
              <a:rPr lang="de-DE" smtClean="0"/>
              <a:t>22.05.2017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93FD217-EF7D-E94D-B55F-2A4FEAC1A64F}" type="slidenum">
              <a:rPr lang="de-DE" smtClean="0"/>
              <a:t>‹Nr.›</a:t>
            </a:fld>
            <a:endParaRPr lang="de-DE"/>
          </a:p>
        </p:txBody>
      </p:sp>
    </p:spTree>
    <p:extLst>
      <p:ext uri="{BB962C8B-B14F-4D97-AF65-F5344CB8AC3E}">
        <p14:creationId xmlns:p14="http://schemas.microsoft.com/office/powerpoint/2010/main" val="2232863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888931B-09B8-9D46-887C-4CAE00CCDC2E}" type="datetimeFigureOut">
              <a:rPr lang="de-DE" smtClean="0"/>
              <a:t>22.05.2017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93FD217-EF7D-E94D-B55F-2A4FEAC1A64F}" type="slidenum">
              <a:rPr lang="de-DE" smtClean="0"/>
              <a:t>‹Nr.›</a:t>
            </a:fld>
            <a:endParaRPr lang="de-DE"/>
          </a:p>
        </p:txBody>
      </p:sp>
    </p:spTree>
    <p:extLst>
      <p:ext uri="{BB962C8B-B14F-4D97-AF65-F5344CB8AC3E}">
        <p14:creationId xmlns:p14="http://schemas.microsoft.com/office/powerpoint/2010/main" val="1567511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888931B-09B8-9D46-887C-4CAE00CCDC2E}" type="datetimeFigureOut">
              <a:rPr lang="de-DE" smtClean="0"/>
              <a:t>22.05.2017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93FD217-EF7D-E94D-B55F-2A4FEAC1A64F}" type="slidenum">
              <a:rPr lang="de-DE" smtClean="0"/>
              <a:t>‹Nr.›</a:t>
            </a:fld>
            <a:endParaRPr lang="de-DE"/>
          </a:p>
        </p:txBody>
      </p:sp>
    </p:spTree>
    <p:extLst>
      <p:ext uri="{BB962C8B-B14F-4D97-AF65-F5344CB8AC3E}">
        <p14:creationId xmlns:p14="http://schemas.microsoft.com/office/powerpoint/2010/main" val="2379427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4" name="Datumsplatzhalter 3"/>
          <p:cNvSpPr>
            <a:spLocks noGrp="1"/>
          </p:cNvSpPr>
          <p:nvPr>
            <p:ph type="dt" sz="half" idx="10"/>
          </p:nvPr>
        </p:nvSpPr>
        <p:spPr/>
        <p:txBody>
          <a:bodyPr/>
          <a:lstStyle/>
          <a:p>
            <a:fld id="{0888931B-09B8-9D46-887C-4CAE00CCDC2E}" type="datetimeFigureOut">
              <a:rPr lang="de-DE" smtClean="0"/>
              <a:t>22.05.2017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93FD217-EF7D-E94D-B55F-2A4FEAC1A64F}" type="slidenum">
              <a:rPr lang="de-DE" smtClean="0"/>
              <a:t>‹Nr.›</a:t>
            </a:fld>
            <a:endParaRPr lang="de-DE"/>
          </a:p>
        </p:txBody>
      </p:sp>
    </p:spTree>
    <p:extLst>
      <p:ext uri="{BB962C8B-B14F-4D97-AF65-F5344CB8AC3E}">
        <p14:creationId xmlns:p14="http://schemas.microsoft.com/office/powerpoint/2010/main" val="436300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888931B-09B8-9D46-887C-4CAE00CCDC2E}" type="datetimeFigureOut">
              <a:rPr lang="de-DE" smtClean="0"/>
              <a:t>22.05.2017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93FD217-EF7D-E94D-B55F-2A4FEAC1A64F}" type="slidenum">
              <a:rPr lang="de-DE" smtClean="0"/>
              <a:t>‹Nr.›</a:t>
            </a:fld>
            <a:endParaRPr lang="de-DE"/>
          </a:p>
        </p:txBody>
      </p:sp>
    </p:spTree>
    <p:extLst>
      <p:ext uri="{BB962C8B-B14F-4D97-AF65-F5344CB8AC3E}">
        <p14:creationId xmlns:p14="http://schemas.microsoft.com/office/powerpoint/2010/main" val="168638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0888931B-09B8-9D46-887C-4CAE00CCDC2E}" type="datetimeFigureOut">
              <a:rPr lang="de-DE" smtClean="0"/>
              <a:t>22.05.2017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893FD217-EF7D-E94D-B55F-2A4FEAC1A64F}" type="slidenum">
              <a:rPr lang="de-DE" smtClean="0"/>
              <a:t>‹Nr.›</a:t>
            </a:fld>
            <a:endParaRPr lang="de-DE"/>
          </a:p>
        </p:txBody>
      </p:sp>
    </p:spTree>
    <p:extLst>
      <p:ext uri="{BB962C8B-B14F-4D97-AF65-F5344CB8AC3E}">
        <p14:creationId xmlns:p14="http://schemas.microsoft.com/office/powerpoint/2010/main" val="829575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fld id="{0888931B-09B8-9D46-887C-4CAE00CCDC2E}" type="datetimeFigureOut">
              <a:rPr lang="de-DE" smtClean="0"/>
              <a:t>22.05.2017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893FD217-EF7D-E94D-B55F-2A4FEAC1A64F}" type="slidenum">
              <a:rPr lang="de-DE" smtClean="0"/>
              <a:t>‹Nr.›</a:t>
            </a:fld>
            <a:endParaRPr lang="de-DE"/>
          </a:p>
        </p:txBody>
      </p:sp>
    </p:spTree>
    <p:extLst>
      <p:ext uri="{BB962C8B-B14F-4D97-AF65-F5344CB8AC3E}">
        <p14:creationId xmlns:p14="http://schemas.microsoft.com/office/powerpoint/2010/main" val="2448493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888931B-09B8-9D46-887C-4CAE00CCDC2E}" type="datetimeFigureOut">
              <a:rPr lang="de-DE" smtClean="0"/>
              <a:t>22.05.2017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893FD217-EF7D-E94D-B55F-2A4FEAC1A64F}" type="slidenum">
              <a:rPr lang="de-DE" smtClean="0"/>
              <a:t>‹Nr.›</a:t>
            </a:fld>
            <a:endParaRPr lang="de-DE"/>
          </a:p>
        </p:txBody>
      </p:sp>
    </p:spTree>
    <p:extLst>
      <p:ext uri="{BB962C8B-B14F-4D97-AF65-F5344CB8AC3E}">
        <p14:creationId xmlns:p14="http://schemas.microsoft.com/office/powerpoint/2010/main" val="1758201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0888931B-09B8-9D46-887C-4CAE00CCDC2E}" type="datetimeFigureOut">
              <a:rPr lang="de-DE" smtClean="0"/>
              <a:t>22.05.2017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93FD217-EF7D-E94D-B55F-2A4FEAC1A64F}" type="slidenum">
              <a:rPr lang="de-DE" smtClean="0"/>
              <a:t>‹Nr.›</a:t>
            </a:fld>
            <a:endParaRPr lang="de-DE"/>
          </a:p>
        </p:txBody>
      </p:sp>
    </p:spTree>
    <p:extLst>
      <p:ext uri="{BB962C8B-B14F-4D97-AF65-F5344CB8AC3E}">
        <p14:creationId xmlns:p14="http://schemas.microsoft.com/office/powerpoint/2010/main" val="3892621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0888931B-09B8-9D46-887C-4CAE00CCDC2E}" type="datetimeFigureOut">
              <a:rPr lang="de-DE" smtClean="0"/>
              <a:t>22.05.2017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93FD217-EF7D-E94D-B55F-2A4FEAC1A64F}" type="slidenum">
              <a:rPr lang="de-DE" smtClean="0"/>
              <a:t>‹Nr.›</a:t>
            </a:fld>
            <a:endParaRPr lang="de-DE"/>
          </a:p>
        </p:txBody>
      </p:sp>
    </p:spTree>
    <p:extLst>
      <p:ext uri="{BB962C8B-B14F-4D97-AF65-F5344CB8AC3E}">
        <p14:creationId xmlns:p14="http://schemas.microsoft.com/office/powerpoint/2010/main" val="3676361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Mastertitelformat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88931B-09B8-9D46-887C-4CAE00CCDC2E}" type="datetimeFigureOut">
              <a:rPr lang="de-DE" smtClean="0"/>
              <a:t>22.05.2017</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3FD217-EF7D-E94D-B55F-2A4FEAC1A64F}" type="slidenum">
              <a:rPr lang="de-DE" smtClean="0"/>
              <a:t>‹Nr.›</a:t>
            </a:fld>
            <a:endParaRPr lang="de-DE"/>
          </a:p>
        </p:txBody>
      </p:sp>
    </p:spTree>
    <p:extLst>
      <p:ext uri="{BB962C8B-B14F-4D97-AF65-F5344CB8AC3E}">
        <p14:creationId xmlns:p14="http://schemas.microsoft.com/office/powerpoint/2010/main" val="116028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soar.info/"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intr2dok.vifa-recht.de/content/index.xml" TargetMode="External"/><Relationship Id="rId5" Type="http://schemas.openxmlformats.org/officeDocument/2006/relationships/hyperlink" Target="http://www.pedocs.de/" TargetMode="External"/><Relationship Id="rId4" Type="http://schemas.openxmlformats.org/officeDocument/2006/relationships/hyperlink" Target="https://www.econstor.eu/"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deutschestextarchiv.de/"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ww.gesis.org/home/" TargetMode="External"/><Relationship Id="rId5" Type="http://schemas.openxmlformats.org/officeDocument/2006/relationships/hyperlink" Target="https://datorium.gesis.org/xmlui/" TargetMode="External"/><Relationship Id="rId4" Type="http://schemas.openxmlformats.org/officeDocument/2006/relationships/hyperlink" Target="https://www.pangaea.de/"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fachportal-paedagogik.de/fis_bildung/suche/fis_set.html?FId=A17423"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hyperlink" Target="http://www.opendoar.org/" TargetMode="External"/><Relationship Id="rId7" Type="http://schemas.openxmlformats.org/officeDocument/2006/relationships/hyperlink" Target="http://www.re3data.org/"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repositoryranking.org/" TargetMode="External"/><Relationship Id="rId5" Type="http://schemas.openxmlformats.org/officeDocument/2006/relationships/hyperlink" Target="http://roar.eprints.org/" TargetMode="External"/><Relationship Id="rId4" Type="http://schemas.openxmlformats.org/officeDocument/2006/relationships/hyperlink" Target="https://dini.de/dini-zertifikat/liste-der-repositorien/"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gepris.dfg.de/gepris/projekt/189969928"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udapestopenaccessinitiative.org/translations/german-translation"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irights.info/"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2.png"/><Relationship Id="rId7"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openaccess.mpg.de/68053/Berliner_Erklaerung_dt_Version_07-2006.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nature.com/doifinder/10.1038/495426a" TargetMode="External"/><Relationship Id="rId2" Type="http://schemas.openxmlformats.org/officeDocument/2006/relationships/hyperlink" Target="http://zenodo.org/record/8346"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7.xml.rels><?xml version="1.0" encoding="UTF-8" standalone="yes"?>
<Relationships xmlns="http://schemas.openxmlformats.org/package/2006/relationships"><Relationship Id="rId3" Type="http://schemas.openxmlformats.org/officeDocument/2006/relationships/hyperlink" Target="https://open-access.net/startseite/" TargetMode="External"/><Relationship Id="rId7" Type="http://schemas.openxmlformats.org/officeDocument/2006/relationships/hyperlink" Target="https://irights.info/wp-content/uploads/2015/10/Open_Content_-_Ein_Praxisleitfaden_zur_Nutzung_von_Creative-Commons-Lizenzen.pdf"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irights.info/wp-content/uploads/userfiles/CC-NC_Leitfaden_web.pdf" TargetMode="External"/><Relationship Id="rId5" Type="http://schemas.openxmlformats.org/officeDocument/2006/relationships/hyperlink" Target="http://irights-lab.de/assets/Uploads/Documents/Publications/zweitveroeffentlichungsrecht-20150425.pdf" TargetMode="External"/><Relationship Id="rId4" Type="http://schemas.openxmlformats.org/officeDocument/2006/relationships/hyperlink" Target="http://www.allianzinitiative.de/de/handlungsfelder/rechtliche-rahmenbedingungen/faq-zvr.html"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commons.wikimedia.org/wiki/File:Google_Scholar_logo_2015.PNG" TargetMode="External"/><Relationship Id="rId2" Type="http://schemas.openxmlformats.org/officeDocument/2006/relationships/hyperlink" Target="https://upload.wikimedia.org/wikipedia/commons/5/5f/DNB.svg"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creativecommons.org/about/downloads/" TargetMode="External"/><Relationship Id="rId4" Type="http://schemas.openxmlformats.org/officeDocument/2006/relationships/hyperlink" Target="https://creativecommons.org/publicdomain/zero/1.0/deed.de"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www.blog-genderopen.de/" TargetMode="External"/><Relationship Id="rId2" Type="http://schemas.openxmlformats.org/officeDocument/2006/relationships/hyperlink" Target="mailto:info@genderopen.de"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openaccess.mpg.de/68053/Berliner_Erklaerung_dt_Version_07-2006.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www.dfg.de/dfg_profil/allian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hrk.de/" TargetMode="External"/><Relationship Id="rId5" Type="http://schemas.openxmlformats.org/officeDocument/2006/relationships/hyperlink" Target="https://www.wissenschaftsrat.de/home.html" TargetMode="External"/><Relationship Id="rId4" Type="http://schemas.openxmlformats.org/officeDocument/2006/relationships/hyperlink" Target="http://www.dfg.de/foerderung/programme/infrastruktur/lis/open_access/index.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dfg.de/foerderung/faq/open_access_faq/index.html"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fwf.ac.at/fileadmin/files/Dokumente/Open_Access/Reckling_FWF-OA-Strategie_OAT2010.pdf" TargetMode="External"/><Relationship Id="rId4" Type="http://schemas.openxmlformats.org/officeDocument/2006/relationships/hyperlink" Target="http://www.snf.ch/SiteCollectionDocuments/Dossiers/dos_OA_regelung_auf_einen_blick_d.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open-access.net/informationen-zu-open-access/open-access-strategien/"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872994"/>
            <a:ext cx="8229600" cy="4114853"/>
          </a:xfrm>
        </p:spPr>
        <p:txBody>
          <a:bodyPr>
            <a:normAutofit lnSpcReduction="10000"/>
          </a:bodyPr>
          <a:lstStyle/>
          <a:p>
            <a:pPr marL="0" indent="0" algn="ctr">
              <a:buNone/>
            </a:pPr>
            <a:r>
              <a:rPr lang="de-DE" sz="2800" b="1" dirty="0" smtClean="0">
                <a:solidFill>
                  <a:schemeClr val="tx1">
                    <a:lumMod val="65000"/>
                    <a:lumOff val="35000"/>
                  </a:schemeClr>
                </a:solidFill>
              </a:rPr>
              <a:t>Informationsveranstaltung </a:t>
            </a:r>
            <a:r>
              <a:rPr lang="de-DE" sz="2800" b="1" i="1" dirty="0" err="1" smtClean="0">
                <a:solidFill>
                  <a:schemeClr val="tx1">
                    <a:lumMod val="65000"/>
                    <a:lumOff val="35000"/>
                  </a:schemeClr>
                </a:solidFill>
              </a:rPr>
              <a:t>GenderOpen</a:t>
            </a:r>
            <a:endParaRPr lang="de-DE" sz="2800" b="1" i="1" dirty="0" smtClean="0">
              <a:solidFill>
                <a:schemeClr val="tx1">
                  <a:lumMod val="65000"/>
                  <a:lumOff val="35000"/>
                </a:schemeClr>
              </a:solidFill>
            </a:endParaRPr>
          </a:p>
          <a:p>
            <a:pPr algn="ctr">
              <a:buFontTx/>
              <a:buChar char="-"/>
            </a:pPr>
            <a:r>
              <a:rPr lang="de-DE" sz="2800" dirty="0" smtClean="0">
                <a:solidFill>
                  <a:schemeClr val="tx1">
                    <a:lumMod val="65000"/>
                    <a:lumOff val="35000"/>
                  </a:schemeClr>
                </a:solidFill>
              </a:rPr>
              <a:t>Ein Repositorium für die Geschlechterforschung</a:t>
            </a:r>
          </a:p>
          <a:p>
            <a:pPr algn="ctr">
              <a:buFontTx/>
              <a:buChar char="-"/>
            </a:pPr>
            <a:endParaRPr lang="de-DE" sz="2800" dirty="0" smtClean="0">
              <a:solidFill>
                <a:schemeClr val="tx1">
                  <a:lumMod val="65000"/>
                  <a:lumOff val="35000"/>
                </a:schemeClr>
              </a:solidFill>
            </a:endParaRPr>
          </a:p>
          <a:p>
            <a:pPr marL="0" indent="0" algn="ctr">
              <a:buNone/>
            </a:pPr>
            <a:r>
              <a:rPr lang="de-DE" sz="2200" dirty="0" smtClean="0">
                <a:solidFill>
                  <a:schemeClr val="tx1">
                    <a:lumMod val="65000"/>
                    <a:lumOff val="35000"/>
                  </a:schemeClr>
                </a:solidFill>
              </a:rPr>
              <a:t>Aline </a:t>
            </a:r>
            <a:r>
              <a:rPr lang="de-DE" sz="2200" dirty="0" err="1" smtClean="0">
                <a:solidFill>
                  <a:schemeClr val="tx1">
                    <a:lumMod val="65000"/>
                    <a:lumOff val="35000"/>
                  </a:schemeClr>
                </a:solidFill>
              </a:rPr>
              <a:t>Oloff</a:t>
            </a:r>
            <a:r>
              <a:rPr lang="de-DE" sz="2200" dirty="0" smtClean="0">
                <a:solidFill>
                  <a:schemeClr val="tx1">
                    <a:lumMod val="65000"/>
                    <a:lumOff val="35000"/>
                  </a:schemeClr>
                </a:solidFill>
              </a:rPr>
              <a:t> I Marianne Seidig I Andreas Heinrich</a:t>
            </a:r>
          </a:p>
          <a:p>
            <a:pPr marL="0" indent="0" algn="ctr">
              <a:buNone/>
            </a:pPr>
            <a:endParaRPr lang="de-DE" sz="2800" dirty="0" smtClean="0">
              <a:solidFill>
                <a:schemeClr val="tx1">
                  <a:lumMod val="65000"/>
                  <a:lumOff val="35000"/>
                </a:schemeClr>
              </a:solidFill>
            </a:endParaRPr>
          </a:p>
          <a:p>
            <a:pPr marL="0" indent="0" algn="ctr">
              <a:buNone/>
            </a:pPr>
            <a:endParaRPr lang="de-DE" sz="2800" dirty="0">
              <a:solidFill>
                <a:schemeClr val="tx1">
                  <a:lumMod val="65000"/>
                  <a:lumOff val="35000"/>
                </a:schemeClr>
              </a:solidFill>
            </a:endParaRPr>
          </a:p>
          <a:p>
            <a:pPr marL="0" indent="0" algn="ctr">
              <a:buNone/>
            </a:pPr>
            <a:r>
              <a:rPr lang="de-DE" sz="2200" dirty="0" smtClean="0">
                <a:solidFill>
                  <a:schemeClr val="tx1">
                    <a:lumMod val="65000"/>
                    <a:lumOff val="35000"/>
                  </a:schemeClr>
                </a:solidFill>
              </a:rPr>
              <a:t>31.03.2017</a:t>
            </a:r>
          </a:p>
          <a:p>
            <a:pPr marL="0" indent="0" algn="ctr">
              <a:buNone/>
            </a:pPr>
            <a:r>
              <a:rPr lang="de-DE" sz="2200" dirty="0">
                <a:solidFill>
                  <a:schemeClr val="tx1">
                    <a:lumMod val="65000"/>
                    <a:lumOff val="35000"/>
                  </a:schemeClr>
                </a:solidFill>
              </a:rPr>
              <a:t>Zentrum für Interdisziplinäre Frauen- </a:t>
            </a:r>
            <a:endParaRPr lang="de-DE" sz="2200" dirty="0" smtClean="0">
              <a:solidFill>
                <a:schemeClr val="tx1">
                  <a:lumMod val="65000"/>
                  <a:lumOff val="35000"/>
                </a:schemeClr>
              </a:solidFill>
            </a:endParaRPr>
          </a:p>
          <a:p>
            <a:pPr marL="0" indent="0" algn="ctr">
              <a:buNone/>
            </a:pPr>
            <a:r>
              <a:rPr lang="de-DE" sz="2200" dirty="0" smtClean="0">
                <a:solidFill>
                  <a:schemeClr val="tx1">
                    <a:lumMod val="65000"/>
                    <a:lumOff val="35000"/>
                  </a:schemeClr>
                </a:solidFill>
              </a:rPr>
              <a:t>und </a:t>
            </a:r>
            <a:r>
              <a:rPr lang="de-DE" sz="2200" dirty="0">
                <a:solidFill>
                  <a:schemeClr val="tx1">
                    <a:lumMod val="65000"/>
                    <a:lumOff val="35000"/>
                  </a:schemeClr>
                </a:solidFill>
              </a:rPr>
              <a:t>Geschlechterforschung (ZIFG</a:t>
            </a:r>
            <a:r>
              <a:rPr lang="de-DE" sz="2200" dirty="0" smtClean="0">
                <a:solidFill>
                  <a:schemeClr val="tx1">
                    <a:lumMod val="65000"/>
                    <a:lumOff val="35000"/>
                  </a:schemeClr>
                </a:solidFill>
              </a:rPr>
              <a:t>), </a:t>
            </a:r>
            <a:r>
              <a:rPr lang="de-DE" sz="2200" dirty="0">
                <a:solidFill>
                  <a:schemeClr val="tx1">
                    <a:lumMod val="65000"/>
                    <a:lumOff val="35000"/>
                  </a:schemeClr>
                </a:solidFill>
              </a:rPr>
              <a:t>TU Berlin</a:t>
            </a:r>
          </a:p>
          <a:p>
            <a:pPr marL="0" indent="0" algn="ctr">
              <a:buNone/>
            </a:pPr>
            <a:endParaRPr lang="de-DE" sz="2800" dirty="0" smtClean="0">
              <a:solidFill>
                <a:schemeClr val="tx1">
                  <a:lumMod val="65000"/>
                  <a:lumOff val="35000"/>
                </a:schemeClr>
              </a:solidFill>
            </a:endParaRPr>
          </a:p>
          <a:p>
            <a:pPr marL="0" indent="0" algn="ctr">
              <a:buNone/>
            </a:pPr>
            <a:endParaRPr lang="de-DE" sz="2800" dirty="0">
              <a:solidFill>
                <a:schemeClr val="tx1">
                  <a:lumMod val="65000"/>
                  <a:lumOff val="35000"/>
                </a:schemeClr>
              </a:solidFill>
            </a:endParaRPr>
          </a:p>
          <a:p>
            <a:pPr marL="0" indent="0" algn="ctr">
              <a:buNone/>
            </a:pPr>
            <a:endParaRPr lang="de-DE" sz="2800" dirty="0" smtClean="0">
              <a:solidFill>
                <a:schemeClr val="tx1">
                  <a:lumMod val="65000"/>
                  <a:lumOff val="35000"/>
                </a:schemeClr>
              </a:solidFill>
            </a:endParaRPr>
          </a:p>
          <a:p>
            <a:pPr marL="0" indent="0" algn="ctr">
              <a:buNone/>
            </a:pPr>
            <a:endParaRPr lang="de-DE" sz="2800" dirty="0">
              <a:solidFill>
                <a:schemeClr val="tx1">
                  <a:lumMod val="65000"/>
                  <a:lumOff val="35000"/>
                </a:schemeClr>
              </a:solidFill>
            </a:endParaRPr>
          </a:p>
          <a:p>
            <a:pPr marL="0" indent="0" algn="ctr">
              <a:buNone/>
            </a:pPr>
            <a:endParaRPr lang="de-DE" sz="2800" dirty="0" smtClean="0">
              <a:solidFill>
                <a:schemeClr val="tx1">
                  <a:lumMod val="65000"/>
                  <a:lumOff val="35000"/>
                </a:schemeClr>
              </a:solidFill>
            </a:endParaRPr>
          </a:p>
          <a:p>
            <a:pPr marL="0" indent="0" algn="ctr">
              <a:buNone/>
            </a:pPr>
            <a:endParaRPr lang="de-DE" sz="1100" dirty="0">
              <a:solidFill>
                <a:schemeClr val="tx1">
                  <a:lumMod val="65000"/>
                  <a:lumOff val="35000"/>
                </a:schemeClr>
              </a:solidFill>
            </a:endParaRPr>
          </a:p>
          <a:p>
            <a:pPr marL="0" indent="0" algn="ctr">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1453" y="5890866"/>
            <a:ext cx="989953" cy="346361"/>
          </a:xfrm>
          <a:prstGeom prst="rect">
            <a:avLst/>
          </a:prstGeom>
        </p:spPr>
      </p:pic>
    </p:spTree>
    <p:extLst>
      <p:ext uri="{BB962C8B-B14F-4D97-AF65-F5344CB8AC3E}">
        <p14:creationId xmlns:p14="http://schemas.microsoft.com/office/powerpoint/2010/main" val="2286958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2125076"/>
            <a:ext cx="8229600" cy="4525963"/>
          </a:xfrm>
        </p:spPr>
        <p:txBody>
          <a:bodyPr>
            <a:normAutofit/>
          </a:bodyPr>
          <a:lstStyle/>
          <a:p>
            <a:pPr marL="0" indent="0">
              <a:buNone/>
            </a:pPr>
            <a:endParaRPr lang="de-DE" sz="2800" dirty="0" smtClean="0">
              <a:solidFill>
                <a:schemeClr val="tx1">
                  <a:lumMod val="65000"/>
                  <a:lumOff val="35000"/>
                </a:schemeClr>
              </a:solidFill>
            </a:endParaRPr>
          </a:p>
          <a:p>
            <a:pPr marL="0" indent="0">
              <a:buNone/>
            </a:pPr>
            <a:endParaRPr lang="de-DE" sz="28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a:p>
            <a:pPr marL="0" indent="0">
              <a:buNone/>
            </a:pPr>
            <a:endParaRPr lang="de-DE" sz="11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2" name="Textfeld 1"/>
          <p:cNvSpPr txBox="1"/>
          <p:nvPr/>
        </p:nvSpPr>
        <p:spPr>
          <a:xfrm>
            <a:off x="457200" y="1495607"/>
            <a:ext cx="8229600" cy="3939540"/>
          </a:xfrm>
          <a:prstGeom prst="rect">
            <a:avLst/>
          </a:prstGeom>
          <a:noFill/>
        </p:spPr>
        <p:txBody>
          <a:bodyPr wrap="square" rtlCol="0">
            <a:spAutoFit/>
          </a:bodyPr>
          <a:lstStyle/>
          <a:p>
            <a:r>
              <a:rPr lang="de-DE" sz="2400" b="1" dirty="0" smtClean="0">
                <a:solidFill>
                  <a:srgbClr val="595959"/>
                </a:solidFill>
              </a:rPr>
              <a:t>Was ist ein Repositorium?</a:t>
            </a:r>
          </a:p>
          <a:p>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Ein Server, auf dem (wissenschaftliche) Materialien dauerhaft gespeichert bzw. archiviert werden.</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Die Materialien sind (meistens) kostenfrei für die Nutzenden.</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Repositorien sind über eine Webseite im WWW erreichbar.</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Im Hintergrund wird eine technische Infrastruktur betrieben, die die langfristige Verfügbarkeit der gespeicherten Materialien gewährleistet.</a:t>
            </a:r>
            <a:endParaRPr lang="de-DE" dirty="0" smtClean="0"/>
          </a:p>
          <a:p>
            <a:pPr lvl="1"/>
            <a:endParaRPr lang="de-DE" dirty="0"/>
          </a:p>
          <a:p>
            <a:pPr marL="742950" lvl="1" indent="-285750">
              <a:buFont typeface="Arial" panose="020B0604020202020204" pitchFamily="34" charset="0"/>
              <a:buChar char="•"/>
            </a:pPr>
            <a:endParaRPr lang="de-DE" dirty="0"/>
          </a:p>
        </p:txBody>
      </p:sp>
    </p:spTree>
    <p:extLst>
      <p:ext uri="{BB962C8B-B14F-4D97-AF65-F5344CB8AC3E}">
        <p14:creationId xmlns:p14="http://schemas.microsoft.com/office/powerpoint/2010/main" val="2557666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2125076"/>
            <a:ext cx="8229600" cy="4525963"/>
          </a:xfrm>
        </p:spPr>
        <p:txBody>
          <a:bodyPr>
            <a:normAutofit/>
          </a:bodyPr>
          <a:lstStyle/>
          <a:p>
            <a:pPr marL="0" indent="0">
              <a:buNone/>
            </a:pPr>
            <a:endParaRPr lang="de-DE" sz="2800" dirty="0" smtClean="0">
              <a:solidFill>
                <a:schemeClr val="tx1">
                  <a:lumMod val="65000"/>
                  <a:lumOff val="35000"/>
                </a:schemeClr>
              </a:solidFill>
            </a:endParaRPr>
          </a:p>
          <a:p>
            <a:pPr marL="0" indent="0">
              <a:buNone/>
            </a:pPr>
            <a:endParaRPr lang="de-DE" sz="28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a:p>
            <a:pPr marL="0" indent="0">
              <a:buNone/>
            </a:pPr>
            <a:endParaRPr lang="de-DE" sz="11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2" name="Textfeld 1"/>
          <p:cNvSpPr txBox="1"/>
          <p:nvPr/>
        </p:nvSpPr>
        <p:spPr>
          <a:xfrm>
            <a:off x="457200" y="1495607"/>
            <a:ext cx="8229600" cy="4231928"/>
          </a:xfrm>
          <a:prstGeom prst="rect">
            <a:avLst/>
          </a:prstGeom>
          <a:noFill/>
        </p:spPr>
        <p:txBody>
          <a:bodyPr wrap="square" rtlCol="0">
            <a:spAutoFit/>
          </a:bodyPr>
          <a:lstStyle/>
          <a:p>
            <a:r>
              <a:rPr lang="de-DE" sz="2400" b="1" dirty="0" smtClean="0">
                <a:solidFill>
                  <a:srgbClr val="595959"/>
                </a:solidFill>
              </a:rPr>
              <a:t>Materialarten auf Repositorien</a:t>
            </a:r>
          </a:p>
          <a:p>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Digitale Objekte aller Art</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Texte</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Audiovisuelle Materialien</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Software/Programme</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(Forschungs-)Daten</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endParaRPr lang="de-DE" dirty="0"/>
          </a:p>
          <a:p>
            <a:pPr marL="742950" lvl="1" indent="-285750">
              <a:buFont typeface="Arial" panose="020B0604020202020204" pitchFamily="34" charset="0"/>
              <a:buChar char="•"/>
            </a:pPr>
            <a:endParaRPr lang="de-DE" dirty="0"/>
          </a:p>
        </p:txBody>
      </p:sp>
    </p:spTree>
    <p:extLst>
      <p:ext uri="{BB962C8B-B14F-4D97-AF65-F5344CB8AC3E}">
        <p14:creationId xmlns:p14="http://schemas.microsoft.com/office/powerpoint/2010/main" val="598544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2125076"/>
            <a:ext cx="8229600" cy="4525963"/>
          </a:xfrm>
        </p:spPr>
        <p:txBody>
          <a:bodyPr>
            <a:normAutofit/>
          </a:bodyPr>
          <a:lstStyle/>
          <a:p>
            <a:pPr marL="0" indent="0">
              <a:buNone/>
            </a:pPr>
            <a:endParaRPr lang="de-DE" sz="2800" dirty="0" smtClean="0">
              <a:solidFill>
                <a:schemeClr val="tx1">
                  <a:lumMod val="65000"/>
                  <a:lumOff val="35000"/>
                </a:schemeClr>
              </a:solidFill>
            </a:endParaRPr>
          </a:p>
          <a:p>
            <a:pPr marL="0" indent="0">
              <a:buNone/>
            </a:pPr>
            <a:endParaRPr lang="de-DE" sz="28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a:p>
            <a:pPr marL="0" indent="0">
              <a:buNone/>
            </a:pPr>
            <a:endParaRPr lang="de-DE" sz="11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2" name="Textfeld 1"/>
          <p:cNvSpPr txBox="1"/>
          <p:nvPr/>
        </p:nvSpPr>
        <p:spPr>
          <a:xfrm>
            <a:off x="457200" y="1495607"/>
            <a:ext cx="8229600" cy="3585597"/>
          </a:xfrm>
          <a:prstGeom prst="rect">
            <a:avLst/>
          </a:prstGeom>
          <a:noFill/>
        </p:spPr>
        <p:txBody>
          <a:bodyPr wrap="square" rtlCol="0">
            <a:spAutoFit/>
          </a:bodyPr>
          <a:lstStyle/>
          <a:p>
            <a:r>
              <a:rPr lang="de-DE" sz="2400" b="1" dirty="0" smtClean="0">
                <a:solidFill>
                  <a:srgbClr val="595959"/>
                </a:solidFill>
              </a:rPr>
              <a:t>Institutionelle Repositorien</a:t>
            </a:r>
          </a:p>
          <a:p>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Von Institutionen (bspw. Hochschulen oder Forschungsorganisationen) betrieben</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Angebot für die Angehörigen der jeweiligen Institution:</a:t>
            </a:r>
          </a:p>
          <a:p>
            <a:pPr marL="742950" lvl="1" indent="-285750">
              <a:buFont typeface="Arial" panose="020B0604020202020204" pitchFamily="34" charset="0"/>
              <a:buChar char="•"/>
            </a:pPr>
            <a:r>
              <a:rPr lang="de-DE" dirty="0" smtClean="0">
                <a:solidFill>
                  <a:srgbClr val="595959"/>
                </a:solidFill>
              </a:rPr>
              <a:t>A) Zweitpublikation (→ grüner Weg)</a:t>
            </a:r>
          </a:p>
          <a:p>
            <a:pPr marL="742950" lvl="1" indent="-285750">
              <a:buFont typeface="Arial" panose="020B0604020202020204" pitchFamily="34" charset="0"/>
              <a:buChar char="•"/>
            </a:pPr>
            <a:r>
              <a:rPr lang="de-DE" dirty="0" smtClean="0">
                <a:solidFill>
                  <a:srgbClr val="595959"/>
                </a:solidFill>
              </a:rPr>
              <a:t>B) Erstpublikation (bspw. Dissertationen)</a:t>
            </a:r>
          </a:p>
          <a:p>
            <a:pPr marL="742950" lvl="1" indent="-285750">
              <a:buFont typeface="Arial" panose="020B0604020202020204" pitchFamily="34" charset="0"/>
              <a:buChar char="•"/>
            </a:pPr>
            <a:r>
              <a:rPr lang="de-DE" dirty="0" smtClean="0">
                <a:solidFill>
                  <a:srgbClr val="595959"/>
                </a:solidFill>
              </a:rPr>
              <a:t>C) Publikationen der Institution (bspw. Jahres- oder Geschäftsberichte)</a:t>
            </a:r>
          </a:p>
          <a:p>
            <a:pPr marL="742950" lvl="1" indent="-285750">
              <a:buFont typeface="Arial" panose="020B0604020202020204" pitchFamily="34" charset="0"/>
              <a:buChar char="•"/>
            </a:pPr>
            <a:endParaRPr lang="de-DE" dirty="0">
              <a:solidFill>
                <a:srgbClr val="595959"/>
              </a:solidFill>
            </a:endParaRPr>
          </a:p>
          <a:p>
            <a:pPr marL="285750" indent="-285750">
              <a:buFont typeface="Arial" panose="020B0604020202020204" pitchFamily="34" charset="0"/>
              <a:buChar char="•"/>
            </a:pPr>
            <a:r>
              <a:rPr lang="de-DE" dirty="0" smtClean="0">
                <a:solidFill>
                  <a:srgbClr val="595959"/>
                </a:solidFill>
              </a:rPr>
              <a:t>Ca. 180 institutionelle Repositorien in Deutschland</a:t>
            </a:r>
            <a:endParaRPr lang="de-DE" dirty="0"/>
          </a:p>
          <a:p>
            <a:pPr marL="742950" lvl="1" indent="-285750">
              <a:buFont typeface="Arial" panose="020B0604020202020204" pitchFamily="34" charset="0"/>
              <a:buChar char="•"/>
            </a:pPr>
            <a:endParaRPr lang="de-DE" dirty="0"/>
          </a:p>
        </p:txBody>
      </p:sp>
    </p:spTree>
    <p:extLst>
      <p:ext uri="{BB962C8B-B14F-4D97-AF65-F5344CB8AC3E}">
        <p14:creationId xmlns:p14="http://schemas.microsoft.com/office/powerpoint/2010/main" val="598544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2" name="Textfeld 1"/>
          <p:cNvSpPr txBox="1"/>
          <p:nvPr/>
        </p:nvSpPr>
        <p:spPr>
          <a:xfrm>
            <a:off x="450205" y="1495607"/>
            <a:ext cx="8229600" cy="3970318"/>
          </a:xfrm>
          <a:prstGeom prst="rect">
            <a:avLst/>
          </a:prstGeom>
          <a:noFill/>
        </p:spPr>
        <p:txBody>
          <a:bodyPr wrap="square" rtlCol="0">
            <a:spAutoFit/>
          </a:bodyPr>
          <a:lstStyle/>
          <a:p>
            <a:r>
              <a:rPr lang="de-DE" sz="2400" b="1" dirty="0" smtClean="0">
                <a:solidFill>
                  <a:srgbClr val="595959"/>
                </a:solidFill>
              </a:rPr>
              <a:t>Disziplinäre Repositorien</a:t>
            </a:r>
          </a:p>
          <a:p>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Institutionenübergreifend</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Thematische Bündelung innerhalb eines oder mehrerer Forschungsfelder</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endParaRPr lang="de-DE" sz="1900" dirty="0" smtClean="0">
              <a:solidFill>
                <a:srgbClr val="595959"/>
              </a:solidFill>
            </a:endParaRPr>
          </a:p>
          <a:p>
            <a:r>
              <a:rPr lang="de-DE" sz="1900" dirty="0" smtClean="0">
                <a:solidFill>
                  <a:srgbClr val="595959"/>
                </a:solidFill>
              </a:rPr>
              <a:t>Beispiele aus Deutschland:</a:t>
            </a:r>
          </a:p>
          <a:p>
            <a:pPr marL="285750" indent="-285750">
              <a:buFont typeface="Arial" panose="020B0604020202020204" pitchFamily="34" charset="0"/>
              <a:buChar char="•"/>
            </a:pPr>
            <a:r>
              <a:rPr lang="de-DE" sz="1900" dirty="0" err="1">
                <a:solidFill>
                  <a:srgbClr val="595959"/>
                </a:solidFill>
              </a:rPr>
              <a:t>Social</a:t>
            </a:r>
            <a:r>
              <a:rPr lang="de-DE" sz="1900" dirty="0">
                <a:solidFill>
                  <a:srgbClr val="595959"/>
                </a:solidFill>
              </a:rPr>
              <a:t> Science Open Access </a:t>
            </a:r>
            <a:r>
              <a:rPr lang="de-DE" sz="1900" dirty="0" smtClean="0">
                <a:solidFill>
                  <a:srgbClr val="595959"/>
                </a:solidFill>
              </a:rPr>
              <a:t>Repository (</a:t>
            </a:r>
            <a:r>
              <a:rPr lang="de-DE" sz="1900" dirty="0" smtClean="0">
                <a:solidFill>
                  <a:srgbClr val="595959"/>
                </a:solidFill>
                <a:hlinkClick r:id="rId3"/>
              </a:rPr>
              <a:t>SSOAR</a:t>
            </a:r>
            <a:r>
              <a:rPr lang="de-DE" sz="1900" dirty="0" smtClean="0">
                <a:solidFill>
                  <a:srgbClr val="595959"/>
                </a:solidFill>
              </a:rPr>
              <a:t>)</a:t>
            </a:r>
          </a:p>
          <a:p>
            <a:pPr marL="285750" indent="-285750">
              <a:buFont typeface="Arial" panose="020B0604020202020204" pitchFamily="34" charset="0"/>
              <a:buChar char="•"/>
            </a:pPr>
            <a:r>
              <a:rPr lang="de-DE" sz="1900" dirty="0" smtClean="0">
                <a:solidFill>
                  <a:srgbClr val="595959"/>
                </a:solidFill>
              </a:rPr>
              <a:t>Publikationsserver für wirtschaftswissenschaftliche Fachliteratur (</a:t>
            </a:r>
            <a:r>
              <a:rPr lang="de-DE" sz="1900" dirty="0" err="1" smtClean="0">
                <a:solidFill>
                  <a:srgbClr val="595959"/>
                </a:solidFill>
                <a:hlinkClick r:id="rId4"/>
              </a:rPr>
              <a:t>Econstor</a:t>
            </a:r>
            <a:r>
              <a:rPr lang="de-DE" sz="1900" dirty="0" smtClean="0">
                <a:solidFill>
                  <a:srgbClr val="595959"/>
                </a:solidFill>
              </a:rPr>
              <a:t>)</a:t>
            </a:r>
            <a:endParaRPr lang="de-DE" dirty="0" smtClean="0"/>
          </a:p>
          <a:p>
            <a:pPr marL="285750" indent="-285750">
              <a:buFont typeface="Arial" panose="020B0604020202020204" pitchFamily="34" charset="0"/>
              <a:buChar char="•"/>
            </a:pPr>
            <a:r>
              <a:rPr lang="de-DE" sz="1900" dirty="0">
                <a:solidFill>
                  <a:srgbClr val="595959"/>
                </a:solidFill>
              </a:rPr>
              <a:t>Fachportal </a:t>
            </a:r>
            <a:r>
              <a:rPr lang="de-DE" sz="1900" dirty="0" smtClean="0">
                <a:solidFill>
                  <a:srgbClr val="595959"/>
                </a:solidFill>
              </a:rPr>
              <a:t>Pädagogik (</a:t>
            </a:r>
            <a:r>
              <a:rPr lang="de-DE" sz="1900" dirty="0" err="1" smtClean="0">
                <a:solidFill>
                  <a:srgbClr val="595959"/>
                </a:solidFill>
                <a:hlinkClick r:id="rId5"/>
              </a:rPr>
              <a:t>pedocs</a:t>
            </a:r>
            <a:r>
              <a:rPr lang="de-DE" sz="1900" dirty="0" smtClean="0">
                <a:solidFill>
                  <a:srgbClr val="595959"/>
                </a:solidFill>
              </a:rPr>
              <a:t>)</a:t>
            </a:r>
          </a:p>
          <a:p>
            <a:pPr marL="285750" indent="-285750">
              <a:buFont typeface="Arial" panose="020B0604020202020204" pitchFamily="34" charset="0"/>
              <a:buChar char="•"/>
            </a:pPr>
            <a:r>
              <a:rPr lang="de-DE" sz="1900" dirty="0" smtClean="0">
                <a:solidFill>
                  <a:srgbClr val="595959"/>
                </a:solidFill>
              </a:rPr>
              <a:t>Publikationsplattform des FID für internationale und interdisziplinäre Rechtsforschung (</a:t>
            </a:r>
            <a:r>
              <a:rPr lang="de-DE" sz="1900" dirty="0" smtClean="0">
                <a:solidFill>
                  <a:srgbClr val="595959"/>
                </a:solidFill>
                <a:hlinkClick r:id="rId6"/>
              </a:rPr>
              <a:t>&lt;intR²&gt;</a:t>
            </a:r>
            <a:r>
              <a:rPr lang="de-DE" sz="1900" dirty="0" err="1" smtClean="0">
                <a:solidFill>
                  <a:srgbClr val="595959"/>
                </a:solidFill>
                <a:hlinkClick r:id="rId6"/>
              </a:rPr>
              <a:t>Dok</a:t>
            </a:r>
            <a:r>
              <a:rPr lang="de-DE" sz="1900" dirty="0" smtClean="0">
                <a:solidFill>
                  <a:srgbClr val="595959"/>
                </a:solidFill>
                <a:hlinkClick r:id="rId6"/>
              </a:rPr>
              <a:t>[§]</a:t>
            </a:r>
            <a:r>
              <a:rPr lang="de-DE" sz="1900" dirty="0" smtClean="0">
                <a:solidFill>
                  <a:srgbClr val="595959"/>
                </a:solidFill>
              </a:rPr>
              <a:t>)</a:t>
            </a:r>
            <a:endParaRPr lang="de-DE" dirty="0" smtClean="0"/>
          </a:p>
        </p:txBody>
      </p:sp>
    </p:spTree>
    <p:extLst>
      <p:ext uri="{BB962C8B-B14F-4D97-AF65-F5344CB8AC3E}">
        <p14:creationId xmlns:p14="http://schemas.microsoft.com/office/powerpoint/2010/main" val="598544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2" name="Textfeld 1"/>
          <p:cNvSpPr txBox="1"/>
          <p:nvPr/>
        </p:nvSpPr>
        <p:spPr>
          <a:xfrm>
            <a:off x="457200" y="1495607"/>
            <a:ext cx="8229600" cy="4262705"/>
          </a:xfrm>
          <a:prstGeom prst="rect">
            <a:avLst/>
          </a:prstGeom>
          <a:noFill/>
        </p:spPr>
        <p:txBody>
          <a:bodyPr wrap="square" rtlCol="0">
            <a:spAutoFit/>
          </a:bodyPr>
          <a:lstStyle/>
          <a:p>
            <a:r>
              <a:rPr lang="de-DE" sz="2400" b="1" dirty="0" smtClean="0">
                <a:solidFill>
                  <a:srgbClr val="595959"/>
                </a:solidFill>
              </a:rPr>
              <a:t>Forschungsdatenrepositorien</a:t>
            </a:r>
          </a:p>
          <a:p>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Dauerhafte Archivierung von Daten, „die im Zuge wissenschaftlicher Vorhaben z. B. durch Digitalisierung, Quellenforschungen, Experimente, Messungen, Erhebungen oder Befragungen entstehen“ (Allianz der deutschen Wissenschaftsorganisationen)</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endParaRPr lang="de-DE" sz="1900" dirty="0" smtClean="0">
              <a:solidFill>
                <a:srgbClr val="595959"/>
              </a:solidFill>
            </a:endParaRPr>
          </a:p>
          <a:p>
            <a:r>
              <a:rPr lang="de-DE" sz="1900" dirty="0" smtClean="0">
                <a:solidFill>
                  <a:srgbClr val="595959"/>
                </a:solidFill>
              </a:rPr>
              <a:t>Beispiele aus Deutschland</a:t>
            </a:r>
          </a:p>
          <a:p>
            <a:pPr marL="285750" indent="-285750">
              <a:buFont typeface="Arial" panose="020B0604020202020204" pitchFamily="34" charset="0"/>
              <a:buChar char="•"/>
            </a:pPr>
            <a:r>
              <a:rPr lang="de-DE" sz="1900" dirty="0" smtClean="0">
                <a:solidFill>
                  <a:srgbClr val="595959"/>
                </a:solidFill>
              </a:rPr>
              <a:t>Deutsches Textarchiv (</a:t>
            </a:r>
            <a:r>
              <a:rPr lang="de-DE" sz="1900" dirty="0" smtClean="0">
                <a:solidFill>
                  <a:srgbClr val="595959"/>
                </a:solidFill>
                <a:hlinkClick r:id="rId3"/>
              </a:rPr>
              <a:t>DTA</a:t>
            </a:r>
            <a:r>
              <a:rPr lang="de-DE" sz="1900" dirty="0" smtClean="0">
                <a:solidFill>
                  <a:srgbClr val="595959"/>
                </a:solidFill>
              </a:rPr>
              <a:t>)</a:t>
            </a:r>
          </a:p>
          <a:p>
            <a:pPr marL="285750" indent="-285750">
              <a:buFont typeface="Arial" panose="020B0604020202020204" pitchFamily="34" charset="0"/>
              <a:buChar char="•"/>
            </a:pPr>
            <a:r>
              <a:rPr lang="en-US" sz="1900" dirty="0" smtClean="0">
                <a:solidFill>
                  <a:srgbClr val="595959"/>
                </a:solidFill>
              </a:rPr>
              <a:t>Data </a:t>
            </a:r>
            <a:r>
              <a:rPr lang="en-US" sz="1900" dirty="0">
                <a:solidFill>
                  <a:srgbClr val="595959"/>
                </a:solidFill>
              </a:rPr>
              <a:t>Publisher for Earth &amp; Environmental Science </a:t>
            </a:r>
            <a:r>
              <a:rPr lang="en-US" sz="1900" dirty="0" smtClean="0">
                <a:solidFill>
                  <a:srgbClr val="595959"/>
                </a:solidFill>
              </a:rPr>
              <a:t>– </a:t>
            </a:r>
            <a:r>
              <a:rPr lang="en-US" sz="1900" dirty="0" smtClean="0">
                <a:solidFill>
                  <a:srgbClr val="595959"/>
                </a:solidFill>
                <a:hlinkClick r:id="rId4"/>
              </a:rPr>
              <a:t>PANGAEA</a:t>
            </a:r>
            <a:endParaRPr lang="en-US" sz="1900" dirty="0" smtClean="0">
              <a:solidFill>
                <a:srgbClr val="595959"/>
              </a:solidFill>
            </a:endParaRPr>
          </a:p>
          <a:p>
            <a:pPr marL="285750" indent="-285750">
              <a:buFont typeface="Arial" panose="020B0604020202020204" pitchFamily="34" charset="0"/>
              <a:buChar char="•"/>
            </a:pPr>
            <a:r>
              <a:rPr lang="en-US" sz="1900" dirty="0" err="1" smtClean="0">
                <a:solidFill>
                  <a:srgbClr val="595959"/>
                </a:solidFill>
                <a:hlinkClick r:id="rId5"/>
              </a:rPr>
              <a:t>Datorium</a:t>
            </a:r>
            <a:r>
              <a:rPr lang="en-US" sz="1900" dirty="0">
                <a:solidFill>
                  <a:srgbClr val="595959"/>
                </a:solidFill>
              </a:rPr>
              <a:t> </a:t>
            </a:r>
            <a:r>
              <a:rPr lang="en-US" sz="1900" dirty="0" err="1" smtClean="0">
                <a:solidFill>
                  <a:srgbClr val="595959"/>
                </a:solidFill>
              </a:rPr>
              <a:t>für</a:t>
            </a:r>
            <a:r>
              <a:rPr lang="en-US" sz="1900" dirty="0" smtClean="0">
                <a:solidFill>
                  <a:srgbClr val="595959"/>
                </a:solidFill>
              </a:rPr>
              <a:t> </a:t>
            </a:r>
            <a:r>
              <a:rPr lang="en-US" sz="1900" dirty="0" err="1" smtClean="0">
                <a:solidFill>
                  <a:srgbClr val="595959"/>
                </a:solidFill>
              </a:rPr>
              <a:t>Sozial</a:t>
            </a:r>
            <a:r>
              <a:rPr lang="en-US" sz="1900" dirty="0" smtClean="0">
                <a:solidFill>
                  <a:srgbClr val="595959"/>
                </a:solidFill>
              </a:rPr>
              <a:t>- und </a:t>
            </a:r>
            <a:r>
              <a:rPr lang="en-US" sz="1900" dirty="0" err="1" smtClean="0">
                <a:solidFill>
                  <a:srgbClr val="595959"/>
                </a:solidFill>
              </a:rPr>
              <a:t>Wirtschaftswissenschaften</a:t>
            </a:r>
            <a:r>
              <a:rPr lang="en-US" sz="1900" dirty="0" smtClean="0">
                <a:solidFill>
                  <a:srgbClr val="595959"/>
                </a:solidFill>
                <a:hlinkClick r:id="rId6"/>
              </a:rPr>
              <a:t> </a:t>
            </a:r>
            <a:endParaRPr lang="de-DE" sz="1900" dirty="0" smtClean="0">
              <a:solidFill>
                <a:srgbClr val="595959"/>
              </a:solidFill>
            </a:endParaRPr>
          </a:p>
          <a:p>
            <a:pPr marL="285750" indent="-285750">
              <a:buFont typeface="Arial" panose="020B0604020202020204" pitchFamily="34" charset="0"/>
              <a:buChar char="•"/>
            </a:pPr>
            <a:endParaRPr lang="de-DE" sz="1900" dirty="0" smtClean="0">
              <a:solidFill>
                <a:srgbClr val="595959"/>
              </a:solidFill>
            </a:endParaRPr>
          </a:p>
          <a:p>
            <a:pPr marL="285750" indent="-285750">
              <a:buFont typeface="Arial" panose="020B0604020202020204" pitchFamily="34" charset="0"/>
              <a:buChar char="•"/>
            </a:pPr>
            <a:endParaRPr lang="de-DE" sz="1900" dirty="0" smtClean="0">
              <a:solidFill>
                <a:srgbClr val="595959"/>
              </a:solidFill>
            </a:endParaRPr>
          </a:p>
        </p:txBody>
      </p:sp>
    </p:spTree>
    <p:extLst>
      <p:ext uri="{BB962C8B-B14F-4D97-AF65-F5344CB8AC3E}">
        <p14:creationId xmlns:p14="http://schemas.microsoft.com/office/powerpoint/2010/main" val="22523949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2" name="Textfeld 1"/>
          <p:cNvSpPr txBox="1"/>
          <p:nvPr/>
        </p:nvSpPr>
        <p:spPr>
          <a:xfrm>
            <a:off x="457200" y="1495607"/>
            <a:ext cx="8229600" cy="5139869"/>
          </a:xfrm>
          <a:prstGeom prst="rect">
            <a:avLst/>
          </a:prstGeom>
          <a:noFill/>
        </p:spPr>
        <p:txBody>
          <a:bodyPr wrap="square" rtlCol="0">
            <a:spAutoFit/>
          </a:bodyPr>
          <a:lstStyle/>
          <a:p>
            <a:r>
              <a:rPr lang="de-DE" sz="2400" b="1" dirty="0" smtClean="0">
                <a:solidFill>
                  <a:srgbClr val="595959"/>
                </a:solidFill>
              </a:rPr>
              <a:t>Vernetzung und Auffindbarkeit</a:t>
            </a:r>
          </a:p>
          <a:p>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Die Vernetzung von Repositorien verbessert die Sichtbarkeit und Verbreitung der Publikationen.</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r>
              <a:rPr lang="de-DE" sz="1900" dirty="0">
                <a:solidFill>
                  <a:srgbClr val="595959"/>
                </a:solidFill>
              </a:rPr>
              <a:t>S</a:t>
            </a:r>
            <a:r>
              <a:rPr lang="de-DE" sz="1900" dirty="0" smtClean="0">
                <a:solidFill>
                  <a:srgbClr val="595959"/>
                </a:solidFill>
              </a:rPr>
              <a:t>tandards und Schnittstellen ermöglichen den Austausch von Metadaten. </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So wird die Auffindbarkeit in Suchmaschinen, Datenbanken und anderen Informationsangeboten gewährleistet.</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endParaRPr lang="de-DE" sz="1900" dirty="0" smtClean="0">
              <a:solidFill>
                <a:srgbClr val="595959"/>
              </a:solidFill>
            </a:endParaRP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endParaRPr lang="de-DE" sz="1900" dirty="0" smtClean="0">
              <a:solidFill>
                <a:srgbClr val="595959"/>
              </a:solidFill>
            </a:endParaRP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endParaRPr lang="de-DE" sz="1900" dirty="0" smtClean="0">
              <a:solidFill>
                <a:srgbClr val="595959"/>
              </a:solidFill>
            </a:endParaRP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endParaRPr lang="de-DE" sz="1900" dirty="0" smtClean="0">
              <a:solidFill>
                <a:srgbClr val="595959"/>
              </a:solidFill>
            </a:endParaRPr>
          </a:p>
        </p:txBody>
      </p:sp>
    </p:spTree>
    <p:extLst>
      <p:ext uri="{BB962C8B-B14F-4D97-AF65-F5344CB8AC3E}">
        <p14:creationId xmlns:p14="http://schemas.microsoft.com/office/powerpoint/2010/main" val="3046161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2" name="Textfeld 1"/>
          <p:cNvSpPr txBox="1"/>
          <p:nvPr/>
        </p:nvSpPr>
        <p:spPr>
          <a:xfrm>
            <a:off x="457200" y="1495607"/>
            <a:ext cx="8229600" cy="3677930"/>
          </a:xfrm>
          <a:prstGeom prst="rect">
            <a:avLst/>
          </a:prstGeom>
          <a:noFill/>
        </p:spPr>
        <p:txBody>
          <a:bodyPr wrap="square" rtlCol="0">
            <a:spAutoFit/>
          </a:bodyPr>
          <a:lstStyle/>
          <a:p>
            <a:r>
              <a:rPr lang="de-DE" sz="2400" b="1" dirty="0" smtClean="0">
                <a:solidFill>
                  <a:srgbClr val="595959"/>
                </a:solidFill>
              </a:rPr>
              <a:t>Vernetzung und Auffindbarkeit – Beispiel:</a:t>
            </a:r>
          </a:p>
          <a:p>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Hark, Sabine: Junge Lesben und Schwule. Zwischen Heteronormativität und posttraditionaler Vergesellschaftung – In: Diskurs 12 (2002) 1, S. 50-58 –      URN: </a:t>
            </a:r>
            <a:r>
              <a:rPr lang="de-DE" sz="1900" dirty="0" smtClean="0">
                <a:solidFill>
                  <a:srgbClr val="595959"/>
                </a:solidFill>
                <a:hlinkClick r:id="rId3"/>
              </a:rPr>
              <a:t>urn:nbn:de:0111-pedocs-107009</a:t>
            </a:r>
            <a:endParaRPr lang="de-DE" sz="1900" dirty="0">
              <a:solidFill>
                <a:srgbClr val="595959"/>
              </a:solidFill>
            </a:endParaRPr>
          </a:p>
          <a:p>
            <a:pPr marL="285750" indent="-285750">
              <a:buFont typeface="Arial" panose="020B0604020202020204" pitchFamily="34" charset="0"/>
              <a:buChar char="•"/>
            </a:pPr>
            <a:endParaRPr lang="de-DE" sz="1900" dirty="0" smtClean="0">
              <a:solidFill>
                <a:srgbClr val="595959"/>
              </a:solidFill>
            </a:endParaRP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endParaRPr lang="de-DE" sz="1900" dirty="0" smtClean="0">
              <a:solidFill>
                <a:srgbClr val="595959"/>
              </a:solidFill>
            </a:endParaRP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endParaRPr lang="de-DE" sz="1900" dirty="0" smtClean="0">
              <a:solidFill>
                <a:srgbClr val="595959"/>
              </a:solidFill>
            </a:endParaRP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endParaRPr lang="de-DE" sz="1900" dirty="0" smtClean="0">
              <a:solidFill>
                <a:srgbClr val="595959"/>
              </a:solidFill>
            </a:endParaRP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6513" y="4387411"/>
            <a:ext cx="1641506" cy="1190092"/>
          </a:xfrm>
          <a:prstGeom prst="rect">
            <a:avLst/>
          </a:prstGeom>
        </p:spPr>
      </p:pic>
      <p:pic>
        <p:nvPicPr>
          <p:cNvPr id="6" name="Grafik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12195" y="4330548"/>
            <a:ext cx="2317898" cy="1303818"/>
          </a:xfrm>
          <a:prstGeom prst="rect">
            <a:avLst/>
          </a:prstGeom>
        </p:spPr>
      </p:pic>
      <p:pic>
        <p:nvPicPr>
          <p:cNvPr id="7" name="Grafik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54000" y="4592512"/>
            <a:ext cx="2035999" cy="779891"/>
          </a:xfrm>
          <a:prstGeom prst="rect">
            <a:avLst/>
          </a:prstGeom>
        </p:spPr>
      </p:pic>
      <p:sp>
        <p:nvSpPr>
          <p:cNvPr id="3" name="Fußzeilenplatzhalter 2"/>
          <p:cNvSpPr>
            <a:spLocks noGrp="1"/>
          </p:cNvSpPr>
          <p:nvPr>
            <p:ph type="ftr" sz="quarter" idx="11"/>
          </p:nvPr>
        </p:nvSpPr>
        <p:spPr/>
        <p:txBody>
          <a:bodyPr/>
          <a:lstStyle/>
          <a:p>
            <a:r>
              <a:rPr lang="de-DE" sz="1100" dirty="0" smtClean="0"/>
              <a:t>Nachweise für die Logos siehe </a:t>
            </a:r>
            <a:r>
              <a:rPr lang="de-DE" sz="1100" dirty="0" smtClean="0">
                <a:solidFill>
                  <a:srgbClr val="FF0000"/>
                </a:solidFill>
              </a:rPr>
              <a:t>Folie 47</a:t>
            </a:r>
            <a:endParaRPr lang="de-DE" sz="1100" dirty="0">
              <a:solidFill>
                <a:srgbClr val="FF0000"/>
              </a:solidFill>
            </a:endParaRPr>
          </a:p>
        </p:txBody>
      </p:sp>
    </p:spTree>
    <p:extLst>
      <p:ext uri="{BB962C8B-B14F-4D97-AF65-F5344CB8AC3E}">
        <p14:creationId xmlns:p14="http://schemas.microsoft.com/office/powerpoint/2010/main" val="1533926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2" name="Textfeld 1"/>
          <p:cNvSpPr txBox="1"/>
          <p:nvPr/>
        </p:nvSpPr>
        <p:spPr>
          <a:xfrm>
            <a:off x="457200" y="1495607"/>
            <a:ext cx="8229600" cy="5724644"/>
          </a:xfrm>
          <a:prstGeom prst="rect">
            <a:avLst/>
          </a:prstGeom>
          <a:noFill/>
        </p:spPr>
        <p:txBody>
          <a:bodyPr wrap="square" rtlCol="0">
            <a:spAutoFit/>
          </a:bodyPr>
          <a:lstStyle/>
          <a:p>
            <a:r>
              <a:rPr lang="de-DE" sz="2400" b="1" dirty="0" smtClean="0">
                <a:solidFill>
                  <a:srgbClr val="595959"/>
                </a:solidFill>
              </a:rPr>
              <a:t>Übersichten und Datenbanken für Repositorien (Auswahl)</a:t>
            </a:r>
          </a:p>
          <a:p>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Directory </a:t>
            </a:r>
            <a:r>
              <a:rPr lang="de-DE" sz="1900" dirty="0" err="1" smtClean="0">
                <a:solidFill>
                  <a:srgbClr val="595959"/>
                </a:solidFill>
              </a:rPr>
              <a:t>of</a:t>
            </a:r>
            <a:r>
              <a:rPr lang="de-DE" sz="1900" dirty="0" smtClean="0">
                <a:solidFill>
                  <a:srgbClr val="595959"/>
                </a:solidFill>
              </a:rPr>
              <a:t> Open Access </a:t>
            </a:r>
            <a:r>
              <a:rPr lang="de-DE" sz="1900" dirty="0" err="1" smtClean="0">
                <a:solidFill>
                  <a:srgbClr val="595959"/>
                </a:solidFill>
              </a:rPr>
              <a:t>Repositories</a:t>
            </a:r>
            <a:r>
              <a:rPr lang="de-DE" sz="1900" dirty="0" smtClean="0">
                <a:solidFill>
                  <a:srgbClr val="595959"/>
                </a:solidFill>
              </a:rPr>
              <a:t> (</a:t>
            </a:r>
            <a:r>
              <a:rPr lang="de-DE" sz="1900" dirty="0" err="1" smtClean="0">
                <a:solidFill>
                  <a:srgbClr val="595959"/>
                </a:solidFill>
                <a:hlinkClick r:id="rId3"/>
              </a:rPr>
              <a:t>OpenDOAR</a:t>
            </a:r>
            <a:r>
              <a:rPr lang="de-DE" sz="1900" dirty="0" smtClean="0">
                <a:solidFill>
                  <a:srgbClr val="595959"/>
                </a:solidFill>
              </a:rPr>
              <a:t>)</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Übersicht von Repositorien der Deutschen Initiative für Netzwerkinformation (</a:t>
            </a:r>
            <a:r>
              <a:rPr lang="de-DE" sz="1900" dirty="0" smtClean="0">
                <a:solidFill>
                  <a:srgbClr val="595959"/>
                </a:solidFill>
                <a:hlinkClick r:id="rId4"/>
              </a:rPr>
              <a:t>DINI</a:t>
            </a:r>
            <a:r>
              <a:rPr lang="de-DE" sz="1900" dirty="0" smtClean="0">
                <a:solidFill>
                  <a:srgbClr val="595959"/>
                </a:solidFill>
              </a:rPr>
              <a:t>)</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Registry </a:t>
            </a:r>
            <a:r>
              <a:rPr lang="de-DE" sz="1900" dirty="0" err="1" smtClean="0">
                <a:solidFill>
                  <a:srgbClr val="595959"/>
                </a:solidFill>
              </a:rPr>
              <a:t>of</a:t>
            </a:r>
            <a:r>
              <a:rPr lang="de-DE" sz="1900" dirty="0" smtClean="0">
                <a:solidFill>
                  <a:srgbClr val="595959"/>
                </a:solidFill>
              </a:rPr>
              <a:t> Open Access </a:t>
            </a:r>
            <a:r>
              <a:rPr lang="de-DE" sz="1900" dirty="0" err="1" smtClean="0">
                <a:solidFill>
                  <a:srgbClr val="595959"/>
                </a:solidFill>
              </a:rPr>
              <a:t>Repositories</a:t>
            </a:r>
            <a:r>
              <a:rPr lang="de-DE" sz="1900" dirty="0" smtClean="0">
                <a:solidFill>
                  <a:srgbClr val="595959"/>
                </a:solidFill>
              </a:rPr>
              <a:t> (</a:t>
            </a:r>
            <a:r>
              <a:rPr lang="de-DE" sz="1900" dirty="0" smtClean="0">
                <a:solidFill>
                  <a:srgbClr val="595959"/>
                </a:solidFill>
                <a:hlinkClick r:id="rId5"/>
              </a:rPr>
              <a:t>ROAR</a:t>
            </a:r>
            <a:r>
              <a:rPr lang="de-DE" sz="1900" dirty="0" smtClean="0">
                <a:solidFill>
                  <a:srgbClr val="595959"/>
                </a:solidFill>
              </a:rPr>
              <a:t>)</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Open Access Repository Ranking (</a:t>
            </a:r>
            <a:r>
              <a:rPr lang="de-DE" sz="1900" dirty="0" smtClean="0">
                <a:solidFill>
                  <a:srgbClr val="595959"/>
                </a:solidFill>
                <a:hlinkClick r:id="rId6"/>
              </a:rPr>
              <a:t>OARR</a:t>
            </a:r>
            <a:r>
              <a:rPr lang="de-DE" sz="1900" dirty="0" smtClean="0">
                <a:solidFill>
                  <a:srgbClr val="595959"/>
                </a:solidFill>
              </a:rPr>
              <a:t>)</a:t>
            </a:r>
          </a:p>
          <a:p>
            <a:pPr marL="285750" indent="-285750">
              <a:buFont typeface="Arial" panose="020B0604020202020204" pitchFamily="34" charset="0"/>
              <a:buChar char="•"/>
            </a:pPr>
            <a:endParaRPr lang="de-DE" sz="1900" dirty="0" smtClean="0">
              <a:solidFill>
                <a:srgbClr val="595959"/>
              </a:solidFill>
            </a:endParaRPr>
          </a:p>
          <a:p>
            <a:pPr marL="285750" indent="-285750">
              <a:buFont typeface="Arial" panose="020B0604020202020204" pitchFamily="34" charset="0"/>
              <a:buChar char="•"/>
            </a:pPr>
            <a:r>
              <a:rPr lang="de-DE" sz="1900" dirty="0" smtClean="0">
                <a:solidFill>
                  <a:srgbClr val="595959"/>
                </a:solidFill>
              </a:rPr>
              <a:t>Registry </a:t>
            </a:r>
            <a:r>
              <a:rPr lang="de-DE" sz="1900" dirty="0" err="1" smtClean="0">
                <a:solidFill>
                  <a:srgbClr val="595959"/>
                </a:solidFill>
              </a:rPr>
              <a:t>of</a:t>
            </a:r>
            <a:r>
              <a:rPr lang="de-DE" sz="1900" dirty="0" smtClean="0">
                <a:solidFill>
                  <a:srgbClr val="595959"/>
                </a:solidFill>
              </a:rPr>
              <a:t> Research Data </a:t>
            </a:r>
            <a:r>
              <a:rPr lang="de-DE" sz="1900" dirty="0" err="1" smtClean="0">
                <a:solidFill>
                  <a:srgbClr val="595959"/>
                </a:solidFill>
              </a:rPr>
              <a:t>Repositories</a:t>
            </a:r>
            <a:r>
              <a:rPr lang="de-DE" sz="1900" dirty="0" smtClean="0">
                <a:solidFill>
                  <a:srgbClr val="595959"/>
                </a:solidFill>
              </a:rPr>
              <a:t> (</a:t>
            </a:r>
            <a:r>
              <a:rPr lang="de-DE" sz="1900" dirty="0" smtClean="0">
                <a:solidFill>
                  <a:srgbClr val="595959"/>
                </a:solidFill>
                <a:hlinkClick r:id="rId7"/>
              </a:rPr>
              <a:t>re3data</a:t>
            </a:r>
            <a:r>
              <a:rPr lang="de-DE" sz="1900" dirty="0" smtClean="0">
                <a:solidFill>
                  <a:srgbClr val="595959"/>
                </a:solidFill>
              </a:rPr>
              <a:t>)</a:t>
            </a:r>
            <a:endParaRPr lang="de-DE" sz="1900" dirty="0">
              <a:solidFill>
                <a:srgbClr val="595959"/>
              </a:solidFill>
            </a:endParaRPr>
          </a:p>
          <a:p>
            <a:pPr marL="285750" indent="-285750">
              <a:buFont typeface="Arial" panose="020B0604020202020204" pitchFamily="34" charset="0"/>
              <a:buChar char="•"/>
            </a:pPr>
            <a:endParaRPr lang="de-DE" sz="1900" dirty="0" smtClean="0">
              <a:solidFill>
                <a:srgbClr val="595959"/>
              </a:solidFill>
            </a:endParaRP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endParaRPr lang="de-DE" sz="1900" dirty="0" smtClean="0">
              <a:solidFill>
                <a:srgbClr val="595959"/>
              </a:solidFill>
            </a:endParaRP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endParaRPr lang="de-DE" sz="1900" dirty="0" smtClean="0">
              <a:solidFill>
                <a:srgbClr val="595959"/>
              </a:solidFill>
            </a:endParaRP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endParaRPr lang="de-DE" sz="1900" dirty="0" smtClean="0">
              <a:solidFill>
                <a:srgbClr val="595959"/>
              </a:solidFill>
            </a:endParaRPr>
          </a:p>
        </p:txBody>
      </p:sp>
    </p:spTree>
    <p:extLst>
      <p:ext uri="{BB962C8B-B14F-4D97-AF65-F5344CB8AC3E}">
        <p14:creationId xmlns:p14="http://schemas.microsoft.com/office/powerpoint/2010/main" val="4463025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2125076"/>
            <a:ext cx="8229600" cy="4525963"/>
          </a:xfrm>
        </p:spPr>
        <p:txBody>
          <a:bodyPr>
            <a:normAutofit/>
          </a:bodyPr>
          <a:lstStyle/>
          <a:p>
            <a:pPr marL="0" indent="0">
              <a:buNone/>
            </a:pPr>
            <a:endParaRPr lang="de-DE" sz="2800" dirty="0" smtClean="0">
              <a:solidFill>
                <a:schemeClr val="tx1">
                  <a:lumMod val="65000"/>
                  <a:lumOff val="35000"/>
                </a:schemeClr>
              </a:solidFill>
            </a:endParaRPr>
          </a:p>
          <a:p>
            <a:pPr marL="0" indent="0">
              <a:buNone/>
            </a:pPr>
            <a:endParaRPr lang="de-DE" sz="28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a:p>
            <a:pPr marL="0" indent="0">
              <a:buNone/>
            </a:pPr>
            <a:endParaRPr lang="de-DE" sz="11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2" name="Textfeld 1"/>
          <p:cNvSpPr txBox="1"/>
          <p:nvPr/>
        </p:nvSpPr>
        <p:spPr>
          <a:xfrm>
            <a:off x="457200" y="1501948"/>
            <a:ext cx="7948569" cy="4655121"/>
          </a:xfrm>
          <a:prstGeom prst="rect">
            <a:avLst/>
          </a:prstGeom>
          <a:noFill/>
        </p:spPr>
        <p:txBody>
          <a:bodyPr wrap="square" rtlCol="0">
            <a:spAutoFit/>
          </a:bodyPr>
          <a:lstStyle/>
          <a:p>
            <a:r>
              <a:rPr lang="de-DE" sz="2400" b="1" dirty="0" smtClean="0">
                <a:solidFill>
                  <a:srgbClr val="595959"/>
                </a:solidFill>
              </a:rPr>
              <a:t>Kritik</a:t>
            </a:r>
            <a:endParaRPr lang="de-DE" b="1" dirty="0" smtClean="0">
              <a:solidFill>
                <a:srgbClr val="595959"/>
              </a:solidFill>
            </a:endParaRPr>
          </a:p>
          <a:p>
            <a:endParaRPr lang="de-DE" sz="1900" dirty="0">
              <a:solidFill>
                <a:srgbClr val="595959"/>
              </a:solidFill>
            </a:endParaRPr>
          </a:p>
          <a:p>
            <a:pPr marL="285750" indent="-285750">
              <a:lnSpc>
                <a:spcPct val="150000"/>
              </a:lnSpc>
              <a:buFont typeface="Arial" panose="020B0604020202020204" pitchFamily="34" charset="0"/>
              <a:buChar char="•"/>
            </a:pPr>
            <a:r>
              <a:rPr lang="de-DE" sz="1900" b="1" dirty="0" smtClean="0">
                <a:solidFill>
                  <a:srgbClr val="595959"/>
                </a:solidFill>
              </a:rPr>
              <a:t>Stichwort Qualität</a:t>
            </a:r>
          </a:p>
          <a:p>
            <a:pPr lvl="1">
              <a:lnSpc>
                <a:spcPct val="150000"/>
              </a:lnSpc>
            </a:pPr>
            <a:r>
              <a:rPr lang="de-DE" sz="1900" dirty="0" smtClean="0">
                <a:solidFill>
                  <a:srgbClr val="595959"/>
                </a:solidFill>
                <a:sym typeface="Wingdings" panose="05000000000000000000" pitchFamily="2" charset="2"/>
              </a:rPr>
              <a:t> </a:t>
            </a:r>
            <a:r>
              <a:rPr lang="de-DE" sz="1900" dirty="0" smtClean="0">
                <a:solidFill>
                  <a:srgbClr val="595959"/>
                </a:solidFill>
              </a:rPr>
              <a:t>Qualität </a:t>
            </a:r>
            <a:r>
              <a:rPr lang="de-DE" sz="1900" dirty="0">
                <a:solidFill>
                  <a:srgbClr val="595959"/>
                </a:solidFill>
              </a:rPr>
              <a:t>wurde bereits vor der Erstveröffentlichung </a:t>
            </a:r>
            <a:r>
              <a:rPr lang="de-DE" sz="1900" dirty="0" smtClean="0">
                <a:solidFill>
                  <a:srgbClr val="595959"/>
                </a:solidFill>
              </a:rPr>
              <a:t>geprüft.</a:t>
            </a:r>
          </a:p>
          <a:p>
            <a:endParaRPr lang="de-DE" sz="1900" dirty="0" smtClean="0">
              <a:solidFill>
                <a:srgbClr val="595959"/>
              </a:solidFill>
            </a:endParaRPr>
          </a:p>
          <a:p>
            <a:endParaRPr lang="de-DE" sz="1900" dirty="0" smtClean="0">
              <a:solidFill>
                <a:srgbClr val="595959"/>
              </a:solidFill>
            </a:endParaRPr>
          </a:p>
          <a:p>
            <a:pPr marL="285750" indent="-285750">
              <a:lnSpc>
                <a:spcPct val="150000"/>
              </a:lnSpc>
              <a:buFont typeface="Arial" panose="020B0604020202020204" pitchFamily="34" charset="0"/>
              <a:buChar char="•"/>
            </a:pPr>
            <a:r>
              <a:rPr lang="de-DE" sz="1900" b="1" dirty="0" smtClean="0">
                <a:solidFill>
                  <a:srgbClr val="595959"/>
                </a:solidFill>
              </a:rPr>
              <a:t>Stichwort Nachhaltigkeit </a:t>
            </a:r>
          </a:p>
          <a:p>
            <a:pPr marL="800100" lvl="1" indent="-342900">
              <a:buFont typeface="Wingdings" panose="05000000000000000000" pitchFamily="2" charset="2"/>
              <a:buChar char="à"/>
            </a:pPr>
            <a:r>
              <a:rPr lang="de-DE" sz="1900" dirty="0" smtClean="0">
                <a:solidFill>
                  <a:srgbClr val="595959"/>
                </a:solidFill>
                <a:sym typeface="Wingdings" panose="05000000000000000000" pitchFamily="2" charset="2"/>
              </a:rPr>
              <a:t>Methoden </a:t>
            </a:r>
            <a:r>
              <a:rPr lang="de-DE" sz="1900" dirty="0">
                <a:solidFill>
                  <a:srgbClr val="595959"/>
                </a:solidFill>
                <a:sym typeface="Wingdings" panose="05000000000000000000" pitchFamily="2" charset="2"/>
              </a:rPr>
              <a:t>der digitalen Archivierung wie Emulation, oder </a:t>
            </a:r>
            <a:r>
              <a:rPr lang="de-DE" sz="1900" dirty="0" smtClean="0">
                <a:solidFill>
                  <a:srgbClr val="595959"/>
                </a:solidFill>
                <a:sym typeface="Wingdings" panose="05000000000000000000" pitchFamily="2" charset="2"/>
              </a:rPr>
              <a:t>Format-Migration </a:t>
            </a:r>
            <a:r>
              <a:rPr lang="de-DE" sz="1900" dirty="0">
                <a:solidFill>
                  <a:srgbClr val="595959"/>
                </a:solidFill>
                <a:sym typeface="Wingdings" panose="05000000000000000000" pitchFamily="2" charset="2"/>
              </a:rPr>
              <a:t>sind bereits weit entwickelt – und werden auch kontinuierlich weiterentwickelt, da ein immer größerer Teil der Ergebnisse wissenschaftlicher Forschung primär oder sogar ausschließlich digital vorliegt</a:t>
            </a:r>
            <a:r>
              <a:rPr lang="de-DE" sz="1900" dirty="0" smtClean="0">
                <a:solidFill>
                  <a:srgbClr val="595959"/>
                </a:solidFill>
              </a:rPr>
              <a:t>.</a:t>
            </a:r>
          </a:p>
          <a:p>
            <a:endParaRPr lang="de-DE" dirty="0">
              <a:solidFill>
                <a:srgbClr val="595959"/>
              </a:solidFill>
            </a:endParaRPr>
          </a:p>
          <a:p>
            <a:r>
              <a:rPr lang="de-DE" dirty="0" smtClean="0">
                <a:solidFill>
                  <a:srgbClr val="595959"/>
                </a:solidFill>
              </a:rPr>
              <a:t> </a:t>
            </a:r>
            <a:endParaRPr lang="de-DE" dirty="0">
              <a:solidFill>
                <a:srgbClr val="595959"/>
              </a:solidFill>
            </a:endParaRPr>
          </a:p>
        </p:txBody>
      </p:sp>
    </p:spTree>
    <p:extLst>
      <p:ext uri="{BB962C8B-B14F-4D97-AF65-F5344CB8AC3E}">
        <p14:creationId xmlns:p14="http://schemas.microsoft.com/office/powerpoint/2010/main" val="1376176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2125076"/>
            <a:ext cx="8229600" cy="4525963"/>
          </a:xfrm>
        </p:spPr>
        <p:txBody>
          <a:bodyPr>
            <a:normAutofit/>
          </a:bodyPr>
          <a:lstStyle/>
          <a:p>
            <a:pPr marL="0" indent="0">
              <a:buNone/>
            </a:pPr>
            <a:endParaRPr lang="de-DE" sz="2800" dirty="0" smtClean="0">
              <a:solidFill>
                <a:schemeClr val="tx1">
                  <a:lumMod val="65000"/>
                  <a:lumOff val="35000"/>
                </a:schemeClr>
              </a:solidFill>
            </a:endParaRPr>
          </a:p>
          <a:p>
            <a:pPr marL="0" indent="0">
              <a:buNone/>
            </a:pPr>
            <a:endParaRPr lang="de-DE" sz="28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a:p>
            <a:pPr marL="0" indent="0">
              <a:buNone/>
            </a:pPr>
            <a:endParaRPr lang="de-DE" sz="11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2" name="Textfeld 1"/>
          <p:cNvSpPr txBox="1"/>
          <p:nvPr/>
        </p:nvSpPr>
        <p:spPr>
          <a:xfrm>
            <a:off x="457200" y="1501948"/>
            <a:ext cx="8051074" cy="5124480"/>
          </a:xfrm>
          <a:prstGeom prst="rect">
            <a:avLst/>
          </a:prstGeom>
          <a:noFill/>
        </p:spPr>
        <p:txBody>
          <a:bodyPr wrap="square" rtlCol="0">
            <a:spAutoFit/>
          </a:bodyPr>
          <a:lstStyle/>
          <a:p>
            <a:r>
              <a:rPr lang="de-DE" sz="2400" b="1" dirty="0" smtClean="0">
                <a:solidFill>
                  <a:schemeClr val="tx1">
                    <a:lumMod val="65000"/>
                    <a:lumOff val="35000"/>
                  </a:schemeClr>
                </a:solidFill>
              </a:rPr>
              <a:t>Zudem …</a:t>
            </a:r>
          </a:p>
          <a:p>
            <a:endParaRPr lang="de-DE" dirty="0">
              <a:solidFill>
                <a:schemeClr val="tx1">
                  <a:lumMod val="65000"/>
                  <a:lumOff val="35000"/>
                </a:schemeClr>
              </a:solidFill>
            </a:endParaRPr>
          </a:p>
          <a:p>
            <a:r>
              <a:rPr lang="de-DE" sz="1900" dirty="0" smtClean="0">
                <a:solidFill>
                  <a:schemeClr val="tx1">
                    <a:lumMod val="65000"/>
                    <a:lumOff val="35000"/>
                  </a:schemeClr>
                </a:solidFill>
              </a:rPr>
              <a:t>… ist die Relevanz </a:t>
            </a:r>
            <a:r>
              <a:rPr lang="de-DE" sz="1900" dirty="0">
                <a:solidFill>
                  <a:schemeClr val="tx1">
                    <a:lumMod val="65000"/>
                    <a:lumOff val="35000"/>
                  </a:schemeClr>
                </a:solidFill>
              </a:rPr>
              <a:t>von OA-Publikationsmöglichkeiten gerade in jüngerer Zeit angesichts der Bestrebungen der VG Wort um eine neue Art der Vergütung für die Nutzung digitaler Semesterapparate gestiegen. </a:t>
            </a:r>
            <a:endParaRPr lang="de-DE" sz="1900" dirty="0" smtClean="0">
              <a:solidFill>
                <a:schemeClr val="tx1">
                  <a:lumMod val="65000"/>
                  <a:lumOff val="35000"/>
                </a:schemeClr>
              </a:solidFill>
            </a:endParaRPr>
          </a:p>
          <a:p>
            <a:endParaRPr lang="de-DE" sz="1900" dirty="0">
              <a:solidFill>
                <a:schemeClr val="tx1">
                  <a:lumMod val="65000"/>
                  <a:lumOff val="35000"/>
                </a:schemeClr>
              </a:solidFill>
            </a:endParaRPr>
          </a:p>
          <a:p>
            <a:pPr marL="342900" indent="-342900">
              <a:buFont typeface="Arial" panose="020B0604020202020204" pitchFamily="34" charset="0"/>
              <a:buChar char="•"/>
            </a:pPr>
            <a:r>
              <a:rPr lang="de-DE" sz="1900" dirty="0">
                <a:solidFill>
                  <a:schemeClr val="tx1">
                    <a:lumMod val="65000"/>
                    <a:lumOff val="35000"/>
                  </a:schemeClr>
                </a:solidFill>
              </a:rPr>
              <a:t>Lehrende </a:t>
            </a:r>
            <a:r>
              <a:rPr lang="de-DE" sz="1900" dirty="0" smtClean="0">
                <a:solidFill>
                  <a:schemeClr val="tx1">
                    <a:lumMod val="65000"/>
                    <a:lumOff val="35000"/>
                  </a:schemeClr>
                </a:solidFill>
              </a:rPr>
              <a:t>sind laut </a:t>
            </a:r>
            <a:r>
              <a:rPr lang="de-DE" sz="1900" dirty="0">
                <a:solidFill>
                  <a:schemeClr val="tx1">
                    <a:lumMod val="65000"/>
                    <a:lumOff val="35000"/>
                  </a:schemeClr>
                </a:solidFill>
              </a:rPr>
              <a:t>§ </a:t>
            </a:r>
            <a:r>
              <a:rPr lang="de-DE" sz="1900" dirty="0" smtClean="0">
                <a:solidFill>
                  <a:schemeClr val="tx1">
                    <a:lumMod val="65000"/>
                    <a:lumOff val="35000"/>
                  </a:schemeClr>
                </a:solidFill>
              </a:rPr>
              <a:t>52a </a:t>
            </a:r>
            <a:r>
              <a:rPr lang="de-DE" sz="1900" dirty="0">
                <a:solidFill>
                  <a:schemeClr val="tx1">
                    <a:lumMod val="65000"/>
                    <a:lumOff val="35000"/>
                  </a:schemeClr>
                </a:solidFill>
              </a:rPr>
              <a:t>UrhG dazu </a:t>
            </a:r>
            <a:r>
              <a:rPr lang="de-DE" sz="1900" dirty="0" smtClean="0">
                <a:solidFill>
                  <a:schemeClr val="tx1">
                    <a:lumMod val="65000"/>
                    <a:lumOff val="35000"/>
                  </a:schemeClr>
                </a:solidFill>
              </a:rPr>
              <a:t>berechtigt, </a:t>
            </a:r>
            <a:r>
              <a:rPr lang="de-DE" sz="1900" dirty="0">
                <a:solidFill>
                  <a:schemeClr val="tx1">
                    <a:lumMod val="65000"/>
                    <a:lumOff val="35000"/>
                  </a:schemeClr>
                </a:solidFill>
              </a:rPr>
              <a:t>bestimmte veröffentlichte Teile eines </a:t>
            </a:r>
            <a:r>
              <a:rPr lang="de-DE" sz="1900" dirty="0" smtClean="0">
                <a:solidFill>
                  <a:schemeClr val="tx1">
                    <a:lumMod val="65000"/>
                    <a:lumOff val="35000"/>
                  </a:schemeClr>
                </a:solidFill>
              </a:rPr>
              <a:t>Werkes in </a:t>
            </a:r>
            <a:r>
              <a:rPr lang="de-DE" sz="1900" dirty="0">
                <a:solidFill>
                  <a:schemeClr val="tx1">
                    <a:lumMod val="65000"/>
                    <a:lumOff val="35000"/>
                  </a:schemeClr>
                </a:solidFill>
              </a:rPr>
              <a:t>digitalen Semesterapparaten für einen abgegrenzten Personenkreis zur Verfügung zu stellen – unter der Voraussetzung, dass dafür eine Vergütung an die Verwertungsgesellschaften (VG Wort </a:t>
            </a:r>
            <a:r>
              <a:rPr lang="de-DE" sz="1900" dirty="0" smtClean="0">
                <a:solidFill>
                  <a:schemeClr val="tx1">
                    <a:lumMod val="65000"/>
                    <a:lumOff val="35000"/>
                  </a:schemeClr>
                </a:solidFill>
              </a:rPr>
              <a:t>/ VG </a:t>
            </a:r>
            <a:r>
              <a:rPr lang="de-DE" sz="1900" dirty="0">
                <a:solidFill>
                  <a:schemeClr val="tx1">
                    <a:lumMod val="65000"/>
                    <a:lumOff val="35000"/>
                  </a:schemeClr>
                </a:solidFill>
              </a:rPr>
              <a:t>Bild-Kunst) entrichtet wird.</a:t>
            </a:r>
          </a:p>
          <a:p>
            <a:pPr marL="342900" indent="-342900">
              <a:buFont typeface="Arial" panose="020B0604020202020204" pitchFamily="34" charset="0"/>
              <a:buChar char="•"/>
            </a:pPr>
            <a:endParaRPr lang="de-DE" sz="1900" dirty="0">
              <a:solidFill>
                <a:schemeClr val="tx1">
                  <a:lumMod val="65000"/>
                  <a:lumOff val="35000"/>
                </a:schemeClr>
              </a:solidFill>
            </a:endParaRPr>
          </a:p>
          <a:p>
            <a:pPr marL="342900" indent="-342900">
              <a:buFont typeface="Arial" panose="020B0604020202020204" pitchFamily="34" charset="0"/>
              <a:buChar char="•"/>
            </a:pPr>
            <a:r>
              <a:rPr lang="de-DE" sz="1900" dirty="0" smtClean="0">
                <a:solidFill>
                  <a:srgbClr val="595959"/>
                </a:solidFill>
              </a:rPr>
              <a:t>Bisher wurde </a:t>
            </a:r>
            <a:r>
              <a:rPr lang="de-DE" sz="1900" dirty="0">
                <a:solidFill>
                  <a:srgbClr val="595959"/>
                </a:solidFill>
              </a:rPr>
              <a:t>diese </a:t>
            </a:r>
            <a:r>
              <a:rPr lang="de-DE" sz="1900" dirty="0" smtClean="0">
                <a:solidFill>
                  <a:srgbClr val="595959"/>
                </a:solidFill>
              </a:rPr>
              <a:t>Vergütung </a:t>
            </a:r>
            <a:r>
              <a:rPr lang="de-DE" sz="1900" dirty="0">
                <a:solidFill>
                  <a:srgbClr val="595959"/>
                </a:solidFill>
              </a:rPr>
              <a:t>pauschal gezahlt, </a:t>
            </a:r>
            <a:r>
              <a:rPr lang="de-DE" sz="1900" dirty="0" smtClean="0">
                <a:solidFill>
                  <a:srgbClr val="595959"/>
                </a:solidFill>
              </a:rPr>
              <a:t>zukünftig soll sie </a:t>
            </a:r>
            <a:r>
              <a:rPr lang="de-DE" sz="1900" dirty="0">
                <a:solidFill>
                  <a:srgbClr val="595959"/>
                </a:solidFill>
              </a:rPr>
              <a:t>auf der Basis von Einzelmeldungen sämtlicher digital genutzter Texte </a:t>
            </a:r>
            <a:r>
              <a:rPr lang="de-DE" sz="1900" dirty="0" smtClean="0">
                <a:solidFill>
                  <a:srgbClr val="595959"/>
                </a:solidFill>
              </a:rPr>
              <a:t>entrichtet werden</a:t>
            </a:r>
          </a:p>
          <a:p>
            <a:endParaRPr lang="de-DE" sz="1900" dirty="0">
              <a:solidFill>
                <a:srgbClr val="595959"/>
              </a:solidFill>
              <a:sym typeface="Wingdings" panose="05000000000000000000" pitchFamily="2" charset="2"/>
            </a:endParaRPr>
          </a:p>
          <a:p>
            <a:r>
              <a:rPr lang="de-DE" sz="1900" dirty="0">
                <a:solidFill>
                  <a:srgbClr val="595959"/>
                </a:solidFill>
                <a:sym typeface="Wingdings" panose="05000000000000000000" pitchFamily="2" charset="2"/>
              </a:rPr>
              <a:t> </a:t>
            </a:r>
            <a:r>
              <a:rPr lang="de-DE" sz="1900" dirty="0" smtClean="0">
                <a:solidFill>
                  <a:srgbClr val="595959"/>
                </a:solidFill>
                <a:sym typeface="Wingdings" panose="05000000000000000000" pitchFamily="2" charset="2"/>
              </a:rPr>
              <a:t>      Protest dt. Hochschulen  Moratorium</a:t>
            </a:r>
            <a:endParaRPr lang="de-DE" sz="1900" dirty="0">
              <a:solidFill>
                <a:srgbClr val="595959"/>
              </a:solidFill>
            </a:endParaRPr>
          </a:p>
        </p:txBody>
      </p:sp>
    </p:spTree>
    <p:extLst>
      <p:ext uri="{BB962C8B-B14F-4D97-AF65-F5344CB8AC3E}">
        <p14:creationId xmlns:p14="http://schemas.microsoft.com/office/powerpoint/2010/main" val="3113070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2125076"/>
            <a:ext cx="8229600" cy="4525963"/>
          </a:xfrm>
        </p:spPr>
        <p:txBody>
          <a:bodyPr>
            <a:normAutofit/>
          </a:bodyPr>
          <a:lstStyle/>
          <a:p>
            <a:pPr marL="0" indent="0">
              <a:buNone/>
            </a:pPr>
            <a:endParaRPr lang="de-DE" sz="2800" dirty="0" smtClean="0">
              <a:solidFill>
                <a:schemeClr val="tx1">
                  <a:lumMod val="65000"/>
                  <a:lumOff val="35000"/>
                </a:schemeClr>
              </a:solidFill>
            </a:endParaRPr>
          </a:p>
          <a:p>
            <a:pPr marL="0" indent="0">
              <a:buNone/>
            </a:pPr>
            <a:endParaRPr lang="de-DE" sz="28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a:p>
            <a:pPr marL="0" indent="0">
              <a:buNone/>
            </a:pPr>
            <a:endParaRPr lang="de-DE" sz="11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2" name="Textfeld 1"/>
          <p:cNvSpPr txBox="1"/>
          <p:nvPr/>
        </p:nvSpPr>
        <p:spPr>
          <a:xfrm>
            <a:off x="619627" y="1557033"/>
            <a:ext cx="8067174" cy="3208571"/>
          </a:xfrm>
          <a:prstGeom prst="rect">
            <a:avLst/>
          </a:prstGeom>
          <a:noFill/>
        </p:spPr>
        <p:txBody>
          <a:bodyPr wrap="square" rtlCol="0">
            <a:spAutoFit/>
          </a:bodyPr>
          <a:lstStyle/>
          <a:p>
            <a:r>
              <a:rPr lang="de-DE" sz="2400" b="1" dirty="0" smtClean="0">
                <a:solidFill>
                  <a:srgbClr val="595959"/>
                </a:solidFill>
              </a:rPr>
              <a:t>Agenda</a:t>
            </a:r>
            <a:endParaRPr lang="de-DE" b="1" dirty="0" smtClean="0">
              <a:solidFill>
                <a:srgbClr val="595959"/>
              </a:solidFill>
            </a:endParaRPr>
          </a:p>
          <a:p>
            <a:endParaRPr lang="de-DE" dirty="0"/>
          </a:p>
          <a:p>
            <a:pPr marL="342900" lvl="0" indent="-342900">
              <a:lnSpc>
                <a:spcPct val="150000"/>
              </a:lnSpc>
              <a:buFont typeface="Arial" panose="020B0604020202020204" pitchFamily="34" charset="0"/>
              <a:buChar char="•"/>
            </a:pPr>
            <a:r>
              <a:rPr lang="de-DE" sz="1900" dirty="0" smtClean="0">
                <a:solidFill>
                  <a:srgbClr val="595959"/>
                </a:solidFill>
              </a:rPr>
              <a:t>Geschichte / wissenschaftspolitische </a:t>
            </a:r>
            <a:r>
              <a:rPr lang="de-DE" sz="1900" dirty="0">
                <a:solidFill>
                  <a:srgbClr val="595959"/>
                </a:solidFill>
              </a:rPr>
              <a:t>Rahmenbedingungen </a:t>
            </a:r>
            <a:r>
              <a:rPr lang="de-DE" sz="1900" dirty="0" smtClean="0">
                <a:solidFill>
                  <a:srgbClr val="595959"/>
                </a:solidFill>
              </a:rPr>
              <a:t>des Open Access</a:t>
            </a:r>
            <a:endParaRPr lang="de-DE" sz="1900" dirty="0">
              <a:solidFill>
                <a:srgbClr val="595959"/>
              </a:solidFill>
            </a:endParaRPr>
          </a:p>
          <a:p>
            <a:pPr marL="342900" lvl="0" indent="-342900">
              <a:lnSpc>
                <a:spcPct val="150000"/>
              </a:lnSpc>
              <a:buFont typeface="Arial" panose="020B0604020202020204" pitchFamily="34" charset="0"/>
              <a:buChar char="•"/>
            </a:pPr>
            <a:r>
              <a:rPr lang="de-DE" sz="1900" dirty="0" smtClean="0">
                <a:solidFill>
                  <a:srgbClr val="595959"/>
                </a:solidFill>
              </a:rPr>
              <a:t>Open-Access-Strategien</a:t>
            </a:r>
          </a:p>
          <a:p>
            <a:pPr marL="342900" lvl="0" indent="-342900">
              <a:lnSpc>
                <a:spcPct val="150000"/>
              </a:lnSpc>
              <a:buFont typeface="Arial" panose="020B0604020202020204" pitchFamily="34" charset="0"/>
              <a:buChar char="•"/>
            </a:pPr>
            <a:r>
              <a:rPr lang="de-DE" sz="1900" dirty="0" smtClean="0">
                <a:solidFill>
                  <a:srgbClr val="595959"/>
                </a:solidFill>
              </a:rPr>
              <a:t>Repositorien </a:t>
            </a:r>
          </a:p>
          <a:p>
            <a:pPr marL="342900" lvl="0" indent="-342900">
              <a:lnSpc>
                <a:spcPct val="150000"/>
              </a:lnSpc>
              <a:buFont typeface="Arial" panose="020B0604020202020204" pitchFamily="34" charset="0"/>
              <a:buChar char="•"/>
            </a:pPr>
            <a:r>
              <a:rPr lang="de-DE" sz="1900" dirty="0" smtClean="0">
                <a:solidFill>
                  <a:srgbClr val="595959"/>
                </a:solidFill>
              </a:rPr>
              <a:t>Kritik </a:t>
            </a:r>
            <a:endParaRPr lang="de-DE" sz="1900" dirty="0">
              <a:solidFill>
                <a:srgbClr val="595959"/>
              </a:solidFill>
            </a:endParaRPr>
          </a:p>
          <a:p>
            <a:pPr marL="342900" lvl="0" indent="-342900">
              <a:lnSpc>
                <a:spcPct val="150000"/>
              </a:lnSpc>
              <a:buFont typeface="Arial" panose="020B0604020202020204" pitchFamily="34" charset="0"/>
              <a:buChar char="•"/>
            </a:pPr>
            <a:r>
              <a:rPr lang="de-DE" sz="1900" dirty="0" smtClean="0">
                <a:solidFill>
                  <a:srgbClr val="595959"/>
                </a:solidFill>
              </a:rPr>
              <a:t>Vorstellung des Projekts </a:t>
            </a:r>
            <a:r>
              <a:rPr lang="de-DE" sz="1900" i="1" dirty="0" err="1" smtClean="0">
                <a:solidFill>
                  <a:srgbClr val="595959"/>
                </a:solidFill>
              </a:rPr>
              <a:t>GenderOpen</a:t>
            </a:r>
            <a:endParaRPr lang="de-DE" sz="1900" i="1" dirty="0">
              <a:solidFill>
                <a:srgbClr val="595959"/>
              </a:solidFill>
            </a:endParaRPr>
          </a:p>
          <a:p>
            <a:pPr marL="342900" indent="-342900">
              <a:buFont typeface="Arial" panose="020B0604020202020204" pitchFamily="34" charset="0"/>
              <a:buChar char="•"/>
            </a:pPr>
            <a:endParaRPr lang="de-DE" dirty="0"/>
          </a:p>
        </p:txBody>
      </p:sp>
    </p:spTree>
    <p:extLst>
      <p:ext uri="{BB962C8B-B14F-4D97-AF65-F5344CB8AC3E}">
        <p14:creationId xmlns:p14="http://schemas.microsoft.com/office/powerpoint/2010/main" val="7062874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2125076"/>
            <a:ext cx="8229600" cy="4525963"/>
          </a:xfrm>
        </p:spPr>
        <p:txBody>
          <a:bodyPr>
            <a:normAutofit/>
          </a:bodyPr>
          <a:lstStyle/>
          <a:p>
            <a:pPr marL="0" indent="0">
              <a:buNone/>
            </a:pPr>
            <a:endParaRPr lang="de-DE" sz="2800" dirty="0" smtClean="0">
              <a:solidFill>
                <a:schemeClr val="tx1">
                  <a:lumMod val="65000"/>
                  <a:lumOff val="35000"/>
                </a:schemeClr>
              </a:solidFill>
            </a:endParaRPr>
          </a:p>
          <a:p>
            <a:pPr marL="0" indent="0">
              <a:buNone/>
            </a:pPr>
            <a:endParaRPr lang="de-DE" sz="28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a:p>
            <a:pPr marL="0" indent="0">
              <a:buNone/>
            </a:pPr>
            <a:endParaRPr lang="de-DE" sz="11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2" name="Textfeld 1"/>
          <p:cNvSpPr txBox="1"/>
          <p:nvPr/>
        </p:nvSpPr>
        <p:spPr>
          <a:xfrm>
            <a:off x="457199" y="1505644"/>
            <a:ext cx="8552577" cy="3400931"/>
          </a:xfrm>
          <a:prstGeom prst="rect">
            <a:avLst/>
          </a:prstGeom>
          <a:noFill/>
        </p:spPr>
        <p:txBody>
          <a:bodyPr wrap="square" rtlCol="0">
            <a:spAutoFit/>
          </a:bodyPr>
          <a:lstStyle/>
          <a:p>
            <a:r>
              <a:rPr lang="de-DE" sz="2200" b="1" dirty="0" smtClean="0">
                <a:solidFill>
                  <a:schemeClr val="tx1">
                    <a:lumMod val="65000"/>
                    <a:lumOff val="35000"/>
                  </a:schemeClr>
                </a:solidFill>
              </a:rPr>
              <a:t>DFG-Projekt: „</a:t>
            </a:r>
            <a:r>
              <a:rPr lang="de-DE" sz="2200" b="1" dirty="0" smtClean="0">
                <a:solidFill>
                  <a:schemeClr val="tx1">
                    <a:lumMod val="65000"/>
                    <a:lumOff val="35000"/>
                  </a:schemeClr>
                </a:solidFill>
                <a:hlinkClick r:id="rId3"/>
              </a:rPr>
              <a:t>Geschlechterforschung und Open Access</a:t>
            </a:r>
            <a:r>
              <a:rPr lang="de-DE" sz="2200" b="1" dirty="0" smtClean="0">
                <a:solidFill>
                  <a:schemeClr val="tx1">
                    <a:lumMod val="65000"/>
                    <a:lumOff val="35000"/>
                  </a:schemeClr>
                </a:solidFill>
              </a:rPr>
              <a:t>. </a:t>
            </a:r>
          </a:p>
          <a:p>
            <a:r>
              <a:rPr lang="de-DE" sz="2200" b="1" dirty="0" smtClean="0">
                <a:solidFill>
                  <a:schemeClr val="tx1">
                    <a:lumMod val="65000"/>
                    <a:lumOff val="35000"/>
                  </a:schemeClr>
                </a:solidFill>
              </a:rPr>
              <a:t>Ein Publikationsmodell für ein inter-/transdisziplinäres Forschungsfeld“</a:t>
            </a:r>
          </a:p>
          <a:p>
            <a:endParaRPr lang="de-DE" sz="1900" dirty="0">
              <a:solidFill>
                <a:schemeClr val="tx1">
                  <a:lumMod val="65000"/>
                  <a:lumOff val="35000"/>
                </a:schemeClr>
              </a:solidFill>
            </a:endParaRPr>
          </a:p>
          <a:p>
            <a:r>
              <a:rPr lang="de-DE" sz="1900" dirty="0" smtClean="0">
                <a:solidFill>
                  <a:schemeClr val="tx1">
                    <a:lumMod val="65000"/>
                    <a:lumOff val="35000"/>
                  </a:schemeClr>
                </a:solidFill>
              </a:rPr>
              <a:t>Laufzeit: </a:t>
            </a:r>
            <a:r>
              <a:rPr lang="de-DE" sz="1900" dirty="0">
                <a:solidFill>
                  <a:schemeClr val="tx1">
                    <a:lumMod val="65000"/>
                    <a:lumOff val="35000"/>
                  </a:schemeClr>
                </a:solidFill>
              </a:rPr>
              <a:t>Mai 2011 bis Oktober </a:t>
            </a:r>
            <a:r>
              <a:rPr lang="de-DE" sz="1900" dirty="0" smtClean="0">
                <a:solidFill>
                  <a:schemeClr val="tx1">
                    <a:lumMod val="65000"/>
                    <a:lumOff val="35000"/>
                  </a:schemeClr>
                </a:solidFill>
              </a:rPr>
              <a:t>2012</a:t>
            </a:r>
          </a:p>
          <a:p>
            <a:endParaRPr lang="de-DE" sz="1900" dirty="0">
              <a:solidFill>
                <a:schemeClr val="tx1">
                  <a:lumMod val="65000"/>
                  <a:lumOff val="35000"/>
                </a:schemeClr>
              </a:solidFill>
            </a:endParaRPr>
          </a:p>
          <a:p>
            <a:pPr marL="342900" indent="-342900">
              <a:buFont typeface="Wingdings" panose="05000000000000000000" pitchFamily="2" charset="2"/>
              <a:buChar char="à"/>
            </a:pPr>
            <a:r>
              <a:rPr lang="de-DE" sz="1900" dirty="0" smtClean="0">
                <a:solidFill>
                  <a:schemeClr val="tx1">
                    <a:lumMod val="65000"/>
                    <a:lumOff val="35000"/>
                  </a:schemeClr>
                </a:solidFill>
                <a:sym typeface="Wingdings" panose="05000000000000000000" pitchFamily="2" charset="2"/>
              </a:rPr>
              <a:t>Vorläuferprojekt zu „</a:t>
            </a:r>
            <a:r>
              <a:rPr lang="de-DE" sz="1900" i="1" dirty="0" err="1" smtClean="0">
                <a:solidFill>
                  <a:schemeClr val="tx1">
                    <a:lumMod val="65000"/>
                    <a:lumOff val="35000"/>
                  </a:schemeClr>
                </a:solidFill>
                <a:sym typeface="Wingdings" panose="05000000000000000000" pitchFamily="2" charset="2"/>
              </a:rPr>
              <a:t>GenderOpen</a:t>
            </a:r>
            <a:r>
              <a:rPr lang="de-DE" sz="1900" dirty="0" smtClean="0">
                <a:solidFill>
                  <a:schemeClr val="tx1">
                    <a:lumMod val="65000"/>
                    <a:lumOff val="35000"/>
                  </a:schemeClr>
                </a:solidFill>
                <a:sym typeface="Wingdings" panose="05000000000000000000" pitchFamily="2" charset="2"/>
              </a:rPr>
              <a:t> – Ein Repositorium für die Geschlechterforschung“</a:t>
            </a:r>
          </a:p>
          <a:p>
            <a:pPr marL="342900" indent="-342900">
              <a:buFont typeface="Wingdings" panose="05000000000000000000" pitchFamily="2" charset="2"/>
              <a:buChar char="à"/>
            </a:pPr>
            <a:endParaRPr lang="de-DE" sz="1900" dirty="0">
              <a:solidFill>
                <a:schemeClr val="tx1">
                  <a:lumMod val="65000"/>
                  <a:lumOff val="35000"/>
                </a:schemeClr>
              </a:solidFill>
              <a:sym typeface="Wingdings" panose="05000000000000000000" pitchFamily="2" charset="2"/>
            </a:endParaRPr>
          </a:p>
          <a:p>
            <a:pPr marL="342900" indent="-342900">
              <a:buFont typeface="Wingdings" panose="05000000000000000000" pitchFamily="2" charset="2"/>
              <a:buChar char="à"/>
            </a:pPr>
            <a:endParaRPr lang="de-DE" sz="1900" dirty="0" smtClean="0">
              <a:solidFill>
                <a:schemeClr val="tx1">
                  <a:lumMod val="65000"/>
                  <a:lumOff val="35000"/>
                </a:schemeClr>
              </a:solidFill>
              <a:sym typeface="Wingdings" panose="05000000000000000000" pitchFamily="2" charset="2"/>
            </a:endParaRPr>
          </a:p>
          <a:p>
            <a:pPr marL="342900" indent="-342900">
              <a:buFont typeface="Wingdings" panose="05000000000000000000" pitchFamily="2" charset="2"/>
              <a:buChar char="à"/>
            </a:pPr>
            <a:endParaRPr lang="de-DE" sz="1900" dirty="0">
              <a:solidFill>
                <a:schemeClr val="tx1">
                  <a:lumMod val="65000"/>
                  <a:lumOff val="35000"/>
                </a:schemeClr>
              </a:solidFill>
              <a:sym typeface="Wingdings" panose="05000000000000000000" pitchFamily="2" charset="2"/>
            </a:endParaRPr>
          </a:p>
          <a:p>
            <a:pPr marL="342900" indent="-342900">
              <a:buFont typeface="Wingdings" panose="05000000000000000000" pitchFamily="2" charset="2"/>
              <a:buChar char="à"/>
            </a:pPr>
            <a:endParaRPr lang="de-DE" sz="1900" dirty="0" smtClean="0">
              <a:solidFill>
                <a:schemeClr val="tx1">
                  <a:lumMod val="65000"/>
                  <a:lumOff val="35000"/>
                </a:schemeClr>
              </a:solidFill>
              <a:sym typeface="Wingdings" panose="05000000000000000000" pitchFamily="2" charset="2"/>
            </a:endParaRPr>
          </a:p>
        </p:txBody>
      </p:sp>
    </p:spTree>
    <p:extLst>
      <p:ext uri="{BB962C8B-B14F-4D97-AF65-F5344CB8AC3E}">
        <p14:creationId xmlns:p14="http://schemas.microsoft.com/office/powerpoint/2010/main" val="2360994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525963"/>
          </a:xfrm>
        </p:spPr>
        <p:txBody>
          <a:bodyPr>
            <a:normAutofit/>
          </a:bodyPr>
          <a:lstStyle/>
          <a:p>
            <a:pPr marL="0" indent="0">
              <a:buNone/>
            </a:pPr>
            <a:r>
              <a:rPr lang="de-DE" sz="2400" b="1" dirty="0" smtClean="0">
                <a:solidFill>
                  <a:srgbClr val="595959"/>
                </a:solidFill>
              </a:rPr>
              <a:t>#</a:t>
            </a:r>
            <a:r>
              <a:rPr lang="de-DE" sz="2400" b="1" dirty="0">
                <a:solidFill>
                  <a:srgbClr val="595959"/>
                </a:solidFill>
              </a:rPr>
              <a:t>1:</a:t>
            </a:r>
            <a:r>
              <a:rPr lang="de-DE" sz="2400" dirty="0">
                <a:solidFill>
                  <a:srgbClr val="595959"/>
                </a:solidFill>
              </a:rPr>
              <a:t> </a:t>
            </a:r>
            <a:r>
              <a:rPr lang="de-DE" sz="2400" b="1" dirty="0">
                <a:solidFill>
                  <a:srgbClr val="595959"/>
                </a:solidFill>
              </a:rPr>
              <a:t>Veröffentlichungspraxis in der </a:t>
            </a:r>
            <a:r>
              <a:rPr lang="de-DE" sz="2400" b="1" dirty="0" smtClean="0">
                <a:solidFill>
                  <a:srgbClr val="595959"/>
                </a:solidFill>
              </a:rPr>
              <a:t>Geschlechterforschung</a:t>
            </a:r>
          </a:p>
          <a:p>
            <a:pPr marL="0" indent="0">
              <a:buNone/>
            </a:pPr>
            <a:endParaRPr lang="de-DE" sz="1900" dirty="0">
              <a:solidFill>
                <a:srgbClr val="595959"/>
              </a:solidFill>
            </a:endParaRPr>
          </a:p>
          <a:p>
            <a:pPr lvl="0"/>
            <a:r>
              <a:rPr lang="de-DE" sz="1900" dirty="0" smtClean="0">
                <a:solidFill>
                  <a:srgbClr val="595959"/>
                </a:solidFill>
              </a:rPr>
              <a:t>... ist </a:t>
            </a:r>
            <a:r>
              <a:rPr lang="de-DE" sz="1900" dirty="0">
                <a:solidFill>
                  <a:srgbClr val="595959"/>
                </a:solidFill>
              </a:rPr>
              <a:t>bislang von den eher traditionellen Gepflogenheiten der Sozial- und Geisteswissenschaften geprägt. </a:t>
            </a:r>
          </a:p>
          <a:p>
            <a:pPr lvl="0"/>
            <a:r>
              <a:rPr lang="de-DE" sz="1900" dirty="0" smtClean="0">
                <a:solidFill>
                  <a:srgbClr val="595959"/>
                </a:solidFill>
              </a:rPr>
              <a:t>Zeitschriften, </a:t>
            </a:r>
            <a:r>
              <a:rPr lang="de-DE" sz="1900" dirty="0">
                <a:solidFill>
                  <a:srgbClr val="595959"/>
                </a:solidFill>
              </a:rPr>
              <a:t>die für die </a:t>
            </a:r>
            <a:r>
              <a:rPr lang="de-DE" sz="1900" dirty="0" smtClean="0">
                <a:solidFill>
                  <a:srgbClr val="595959"/>
                </a:solidFill>
              </a:rPr>
              <a:t>Geschlechterforschung </a:t>
            </a:r>
            <a:r>
              <a:rPr lang="de-DE" sz="1900" dirty="0">
                <a:solidFill>
                  <a:srgbClr val="595959"/>
                </a:solidFill>
              </a:rPr>
              <a:t>einschlägig sind, </a:t>
            </a:r>
            <a:r>
              <a:rPr lang="de-DE" sz="1900" dirty="0" smtClean="0">
                <a:solidFill>
                  <a:srgbClr val="595959"/>
                </a:solidFill>
              </a:rPr>
              <a:t>sind </a:t>
            </a:r>
            <a:r>
              <a:rPr lang="de-DE" sz="1900" dirty="0">
                <a:solidFill>
                  <a:srgbClr val="595959"/>
                </a:solidFill>
              </a:rPr>
              <a:t>in aller Regel nicht frei </a:t>
            </a:r>
            <a:r>
              <a:rPr lang="de-DE" sz="1900" dirty="0" smtClean="0">
                <a:solidFill>
                  <a:srgbClr val="595959"/>
                </a:solidFill>
              </a:rPr>
              <a:t>nutzbar</a:t>
            </a:r>
            <a:endParaRPr lang="de-DE" sz="1900" dirty="0">
              <a:solidFill>
                <a:srgbClr val="595959"/>
              </a:solidFill>
            </a:endParaRPr>
          </a:p>
          <a:p>
            <a:pPr lvl="0"/>
            <a:r>
              <a:rPr lang="de-DE" sz="1900" dirty="0">
                <a:solidFill>
                  <a:srgbClr val="595959"/>
                </a:solidFill>
              </a:rPr>
              <a:t>Open-Access-Veröffentlichungen von Monographien (Erstveröffentlichungen) sind selten</a:t>
            </a:r>
            <a:r>
              <a:rPr lang="de-DE" sz="1900" dirty="0" smtClean="0">
                <a:solidFill>
                  <a:srgbClr val="595959"/>
                </a:solidFill>
              </a:rPr>
              <a:t>.</a:t>
            </a:r>
          </a:p>
          <a:p>
            <a:pPr lvl="0"/>
            <a:endParaRPr lang="de-DE" sz="1900" dirty="0">
              <a:solidFill>
                <a:srgbClr val="595959"/>
              </a:solidFill>
            </a:endParaRPr>
          </a:p>
          <a:p>
            <a:pPr lvl="0">
              <a:buFont typeface="Wingdings" panose="05000000000000000000" pitchFamily="2" charset="2"/>
              <a:buChar char="à"/>
            </a:pPr>
            <a:r>
              <a:rPr lang="de-DE" sz="1900" dirty="0" smtClean="0">
                <a:solidFill>
                  <a:srgbClr val="595959"/>
                </a:solidFill>
              </a:rPr>
              <a:t>Neue </a:t>
            </a:r>
            <a:r>
              <a:rPr lang="de-DE" sz="1900" dirty="0">
                <a:solidFill>
                  <a:srgbClr val="595959"/>
                </a:solidFill>
              </a:rPr>
              <a:t>Publikationsformen spielen in der </a:t>
            </a:r>
            <a:r>
              <a:rPr lang="de-DE" sz="1900" dirty="0" smtClean="0">
                <a:solidFill>
                  <a:srgbClr val="595959"/>
                </a:solidFill>
              </a:rPr>
              <a:t>Geschlechterforschung </a:t>
            </a:r>
            <a:r>
              <a:rPr lang="de-DE" sz="1900" dirty="0">
                <a:solidFill>
                  <a:srgbClr val="595959"/>
                </a:solidFill>
              </a:rPr>
              <a:t>bislang </a:t>
            </a:r>
            <a:r>
              <a:rPr lang="de-DE" sz="1900" dirty="0" smtClean="0">
                <a:solidFill>
                  <a:srgbClr val="595959"/>
                </a:solidFill>
              </a:rPr>
              <a:t>eine</a:t>
            </a:r>
          </a:p>
          <a:p>
            <a:pPr marL="0" lvl="0" indent="0">
              <a:buNone/>
            </a:pPr>
            <a:r>
              <a:rPr lang="de-DE" sz="1900" dirty="0">
                <a:solidFill>
                  <a:srgbClr val="595959"/>
                </a:solidFill>
              </a:rPr>
              <a:t> </a:t>
            </a:r>
            <a:r>
              <a:rPr lang="de-DE" sz="1900" dirty="0" smtClean="0">
                <a:solidFill>
                  <a:srgbClr val="595959"/>
                </a:solidFill>
              </a:rPr>
              <a:t>      untergeordnete </a:t>
            </a:r>
            <a:r>
              <a:rPr lang="de-DE" sz="1900" dirty="0">
                <a:solidFill>
                  <a:srgbClr val="595959"/>
                </a:solidFill>
              </a:rPr>
              <a:t>Rolle. </a:t>
            </a: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2715234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525963"/>
          </a:xfrm>
        </p:spPr>
        <p:txBody>
          <a:bodyPr>
            <a:normAutofit/>
          </a:bodyPr>
          <a:lstStyle/>
          <a:p>
            <a:pPr marL="0" indent="0">
              <a:buNone/>
            </a:pPr>
            <a:r>
              <a:rPr lang="de-DE" sz="2400" b="1" dirty="0">
                <a:solidFill>
                  <a:srgbClr val="595959"/>
                </a:solidFill>
              </a:rPr>
              <a:t>#2:</a:t>
            </a:r>
            <a:r>
              <a:rPr lang="de-DE" sz="2400" dirty="0">
                <a:solidFill>
                  <a:srgbClr val="595959"/>
                </a:solidFill>
              </a:rPr>
              <a:t> </a:t>
            </a:r>
            <a:r>
              <a:rPr lang="de-DE" sz="2400" b="1" dirty="0">
                <a:solidFill>
                  <a:srgbClr val="595959"/>
                </a:solidFill>
              </a:rPr>
              <a:t>Vorteile von </a:t>
            </a:r>
            <a:r>
              <a:rPr lang="de-DE" sz="2400" b="1" dirty="0" smtClean="0">
                <a:solidFill>
                  <a:srgbClr val="595959"/>
                </a:solidFill>
              </a:rPr>
              <a:t>Open Access für die Geschlechterforschung</a:t>
            </a:r>
          </a:p>
          <a:p>
            <a:pPr marL="0" indent="0">
              <a:buNone/>
            </a:pPr>
            <a:endParaRPr lang="de-DE" sz="1900" dirty="0">
              <a:solidFill>
                <a:srgbClr val="595959"/>
              </a:solidFill>
            </a:endParaRPr>
          </a:p>
          <a:p>
            <a:pPr lvl="0"/>
            <a:r>
              <a:rPr lang="de-DE" sz="1900" dirty="0">
                <a:solidFill>
                  <a:srgbClr val="595959"/>
                </a:solidFill>
              </a:rPr>
              <a:t>leichterer Zugang zu Forschungsarbeiten für Forschung, Lehre und eine interessierte Öffentlichkeit </a:t>
            </a:r>
          </a:p>
          <a:p>
            <a:pPr lvl="0"/>
            <a:r>
              <a:rPr lang="de-DE" sz="1900" dirty="0">
                <a:solidFill>
                  <a:srgbClr val="595959"/>
                </a:solidFill>
              </a:rPr>
              <a:t>Abbau von Rezeptionshemmnissen</a:t>
            </a:r>
          </a:p>
          <a:p>
            <a:pPr lvl="0"/>
            <a:r>
              <a:rPr lang="de-DE" sz="1900" dirty="0">
                <a:solidFill>
                  <a:srgbClr val="595959"/>
                </a:solidFill>
              </a:rPr>
              <a:t>bessere Sichtbarkeit von Forschungsergebnissen</a:t>
            </a:r>
          </a:p>
          <a:p>
            <a:pPr lvl="0"/>
            <a:r>
              <a:rPr lang="de-DE" sz="1900" dirty="0">
                <a:solidFill>
                  <a:srgbClr val="595959"/>
                </a:solidFill>
              </a:rPr>
              <a:t>zentrale und nachhaltige Sicherung von Wissensbeständen </a:t>
            </a:r>
          </a:p>
          <a:p>
            <a:pPr lvl="0"/>
            <a:r>
              <a:rPr lang="de-DE" sz="1900" dirty="0">
                <a:solidFill>
                  <a:srgbClr val="595959"/>
                </a:solidFill>
              </a:rPr>
              <a:t>Unterstützung des gezielten </a:t>
            </a:r>
            <a:r>
              <a:rPr lang="de-DE" sz="1900" i="1" dirty="0" err="1">
                <a:solidFill>
                  <a:srgbClr val="595959"/>
                </a:solidFill>
              </a:rPr>
              <a:t>community</a:t>
            </a:r>
            <a:r>
              <a:rPr lang="de-DE" sz="1900" i="1" dirty="0">
                <a:solidFill>
                  <a:srgbClr val="595959"/>
                </a:solidFill>
              </a:rPr>
              <a:t> </a:t>
            </a:r>
            <a:r>
              <a:rPr lang="de-DE" sz="1900" i="1" dirty="0" err="1" smtClean="0">
                <a:solidFill>
                  <a:srgbClr val="595959"/>
                </a:solidFill>
              </a:rPr>
              <a:t>buildings</a:t>
            </a:r>
            <a:endParaRPr lang="de-DE" sz="1900" i="1" dirty="0"/>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571631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525963"/>
          </a:xfrm>
        </p:spPr>
        <p:txBody>
          <a:bodyPr>
            <a:normAutofit/>
          </a:bodyPr>
          <a:lstStyle/>
          <a:p>
            <a:pPr marL="0" indent="0">
              <a:buNone/>
            </a:pPr>
            <a:r>
              <a:rPr lang="de-DE" sz="2400" b="1" dirty="0">
                <a:solidFill>
                  <a:srgbClr val="595959"/>
                </a:solidFill>
              </a:rPr>
              <a:t>Ziele von </a:t>
            </a:r>
            <a:r>
              <a:rPr lang="de-DE" sz="2400" b="1" i="1" dirty="0" err="1" smtClean="0">
                <a:solidFill>
                  <a:srgbClr val="595959"/>
                </a:solidFill>
              </a:rPr>
              <a:t>GenderOpen</a:t>
            </a:r>
            <a:endParaRPr lang="de-DE" sz="2400" b="1" i="1" dirty="0" smtClean="0">
              <a:solidFill>
                <a:srgbClr val="595959"/>
              </a:solidFill>
            </a:endParaRPr>
          </a:p>
          <a:p>
            <a:pPr marL="0" indent="0">
              <a:buNone/>
            </a:pPr>
            <a:endParaRPr lang="de-DE" sz="1900" dirty="0">
              <a:solidFill>
                <a:srgbClr val="595959"/>
              </a:solidFill>
            </a:endParaRPr>
          </a:p>
          <a:p>
            <a:pPr lvl="0"/>
            <a:r>
              <a:rPr lang="de-DE" sz="1900" dirty="0" smtClean="0">
                <a:solidFill>
                  <a:srgbClr val="595959"/>
                </a:solidFill>
              </a:rPr>
              <a:t>Einrichtung einer elektronischen Plattform, </a:t>
            </a:r>
            <a:r>
              <a:rPr lang="de-DE" sz="1900" dirty="0">
                <a:solidFill>
                  <a:srgbClr val="595959"/>
                </a:solidFill>
              </a:rPr>
              <a:t>auf der Publikationen </a:t>
            </a:r>
            <a:r>
              <a:rPr lang="de-DE" sz="1900" dirty="0" smtClean="0">
                <a:solidFill>
                  <a:srgbClr val="595959"/>
                </a:solidFill>
              </a:rPr>
              <a:t>der Geschlechterforschung </a:t>
            </a:r>
            <a:r>
              <a:rPr lang="de-DE" sz="1900" dirty="0">
                <a:solidFill>
                  <a:srgbClr val="595959"/>
                </a:solidFill>
              </a:rPr>
              <a:t>dauerhaft frei zugänglich gemacht </a:t>
            </a:r>
            <a:r>
              <a:rPr lang="de-DE" sz="1900" dirty="0" smtClean="0">
                <a:solidFill>
                  <a:srgbClr val="595959"/>
                </a:solidFill>
              </a:rPr>
              <a:t>werden</a:t>
            </a:r>
            <a:r>
              <a:rPr lang="de-DE" sz="1900" dirty="0">
                <a:solidFill>
                  <a:srgbClr val="595959"/>
                </a:solidFill>
              </a:rPr>
              <a:t>. </a:t>
            </a:r>
          </a:p>
          <a:p>
            <a:pPr lvl="0"/>
            <a:r>
              <a:rPr lang="de-DE" sz="1900" dirty="0" smtClean="0">
                <a:solidFill>
                  <a:srgbClr val="595959"/>
                </a:solidFill>
              </a:rPr>
              <a:t>Forschenden </a:t>
            </a:r>
            <a:r>
              <a:rPr lang="de-DE" sz="1900" dirty="0">
                <a:solidFill>
                  <a:srgbClr val="595959"/>
                </a:solidFill>
              </a:rPr>
              <a:t>und Interessierten soll es </a:t>
            </a:r>
            <a:r>
              <a:rPr lang="de-DE" sz="1900" dirty="0" smtClean="0">
                <a:solidFill>
                  <a:srgbClr val="595959"/>
                </a:solidFill>
              </a:rPr>
              <a:t>dadurch leichter </a:t>
            </a:r>
            <a:r>
              <a:rPr lang="de-DE" sz="1900" dirty="0">
                <a:solidFill>
                  <a:srgbClr val="595959"/>
                </a:solidFill>
              </a:rPr>
              <a:t>möglich sein, Veröffentlichungen </a:t>
            </a:r>
            <a:r>
              <a:rPr lang="de-DE" sz="1900" dirty="0" smtClean="0">
                <a:solidFill>
                  <a:srgbClr val="595959"/>
                </a:solidFill>
              </a:rPr>
              <a:t>aufzufinden</a:t>
            </a:r>
            <a:r>
              <a:rPr lang="de-DE" sz="1900" dirty="0">
                <a:solidFill>
                  <a:srgbClr val="595959"/>
                </a:solidFill>
              </a:rPr>
              <a:t>, </a:t>
            </a:r>
            <a:r>
              <a:rPr lang="de-DE" sz="1900" dirty="0" smtClean="0">
                <a:solidFill>
                  <a:srgbClr val="595959"/>
                </a:solidFill>
              </a:rPr>
              <a:t>und </a:t>
            </a:r>
            <a:r>
              <a:rPr lang="de-DE" sz="1900" dirty="0">
                <a:solidFill>
                  <a:srgbClr val="595959"/>
                </a:solidFill>
              </a:rPr>
              <a:t>– z.B. im Rahmen von Forschung und Lehre – zu verwenden.</a:t>
            </a:r>
          </a:p>
          <a:p>
            <a:pPr lvl="0"/>
            <a:r>
              <a:rPr lang="de-DE" sz="1900" dirty="0" err="1">
                <a:solidFill>
                  <a:srgbClr val="595959"/>
                </a:solidFill>
              </a:rPr>
              <a:t>Autor_innen</a:t>
            </a:r>
            <a:r>
              <a:rPr lang="de-DE" sz="1900" dirty="0">
                <a:solidFill>
                  <a:srgbClr val="595959"/>
                </a:solidFill>
              </a:rPr>
              <a:t> wird gleichzeitig die Möglichkeit geboten, ihre </a:t>
            </a:r>
            <a:r>
              <a:rPr lang="de-DE" sz="1900" dirty="0" smtClean="0">
                <a:solidFill>
                  <a:srgbClr val="595959"/>
                </a:solidFill>
              </a:rPr>
              <a:t>Forschungsergebnisse öffentlich </a:t>
            </a:r>
            <a:r>
              <a:rPr lang="de-DE" sz="1900" dirty="0">
                <a:solidFill>
                  <a:srgbClr val="595959"/>
                </a:solidFill>
              </a:rPr>
              <a:t>zugänglich zu machen und damit schneller und zielgerichteter in den Fokus der </a:t>
            </a:r>
            <a:r>
              <a:rPr lang="de-DE" sz="1900" dirty="0" smtClean="0">
                <a:solidFill>
                  <a:srgbClr val="595959"/>
                </a:solidFill>
              </a:rPr>
              <a:t>wissenschaftlichen </a:t>
            </a:r>
            <a:r>
              <a:rPr lang="de-DE" sz="1900" dirty="0">
                <a:solidFill>
                  <a:srgbClr val="595959"/>
                </a:solidFill>
              </a:rPr>
              <a:t>Aufmerksamkeit zu rücken</a:t>
            </a:r>
            <a:r>
              <a:rPr lang="de-DE" sz="1900" dirty="0" smtClean="0">
                <a:solidFill>
                  <a:srgbClr val="595959"/>
                </a:solidFill>
              </a:rPr>
              <a:t>.</a:t>
            </a:r>
          </a:p>
          <a:p>
            <a:pPr lvl="0"/>
            <a:r>
              <a:rPr lang="de-DE" sz="1900" dirty="0" smtClean="0">
                <a:solidFill>
                  <a:srgbClr val="595959"/>
                </a:solidFill>
              </a:rPr>
              <a:t>Technische Basis: </a:t>
            </a:r>
            <a:r>
              <a:rPr lang="de-DE" sz="1900" dirty="0" err="1" smtClean="0">
                <a:solidFill>
                  <a:srgbClr val="595959"/>
                </a:solidFill>
              </a:rPr>
              <a:t>DSpace</a:t>
            </a:r>
            <a:endParaRPr lang="de-DE" sz="1900" dirty="0">
              <a:solidFill>
                <a:srgbClr val="595959"/>
              </a:solidFill>
            </a:endParaRP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235855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525963"/>
          </a:xfrm>
        </p:spPr>
        <p:txBody>
          <a:bodyPr>
            <a:normAutofit/>
          </a:bodyPr>
          <a:lstStyle/>
          <a:p>
            <a:pPr marL="0" indent="0">
              <a:buNone/>
            </a:pPr>
            <a:r>
              <a:rPr lang="de-DE" sz="2400" b="1" dirty="0" smtClean="0">
                <a:solidFill>
                  <a:srgbClr val="595959"/>
                </a:solidFill>
              </a:rPr>
              <a:t>Was sammeln wir?</a:t>
            </a:r>
            <a:endParaRPr lang="de-DE" sz="1900" dirty="0">
              <a:solidFill>
                <a:srgbClr val="595959"/>
              </a:solidFill>
            </a:endParaRPr>
          </a:p>
          <a:p>
            <a:pPr lvl="0"/>
            <a:r>
              <a:rPr lang="de-DE" sz="1900" dirty="0" smtClean="0">
                <a:solidFill>
                  <a:srgbClr val="595959"/>
                </a:solidFill>
              </a:rPr>
              <a:t>Aufsätze in Sammelbänden</a:t>
            </a:r>
            <a:endParaRPr lang="de-DE" sz="1900" dirty="0">
              <a:solidFill>
                <a:srgbClr val="595959"/>
              </a:solidFill>
            </a:endParaRPr>
          </a:p>
          <a:p>
            <a:pPr lvl="0"/>
            <a:r>
              <a:rPr lang="de-DE" sz="1900" dirty="0" smtClean="0">
                <a:solidFill>
                  <a:srgbClr val="595959"/>
                </a:solidFill>
              </a:rPr>
              <a:t>Aufsätze aus Zeitschriften</a:t>
            </a:r>
            <a:endParaRPr lang="de-DE" sz="1900" dirty="0">
              <a:solidFill>
                <a:srgbClr val="595959"/>
              </a:solidFill>
            </a:endParaRPr>
          </a:p>
          <a:p>
            <a:pPr lvl="0"/>
            <a:r>
              <a:rPr lang="de-DE" sz="1900" dirty="0" smtClean="0">
                <a:solidFill>
                  <a:srgbClr val="595959"/>
                </a:solidFill>
              </a:rPr>
              <a:t>Monografien</a:t>
            </a:r>
          </a:p>
          <a:p>
            <a:pPr lvl="0"/>
            <a:r>
              <a:rPr lang="de-DE" sz="1900" dirty="0" smtClean="0">
                <a:solidFill>
                  <a:srgbClr val="595959"/>
                </a:solidFill>
              </a:rPr>
              <a:t>Qualifikationsarbeiten (Dissertationen und Habilitationen)</a:t>
            </a:r>
          </a:p>
          <a:p>
            <a:pPr lvl="0"/>
            <a:endParaRPr lang="de-DE" sz="1900" dirty="0">
              <a:solidFill>
                <a:srgbClr val="595959"/>
              </a:solidFill>
            </a:endParaRPr>
          </a:p>
          <a:p>
            <a:pPr marL="0" lvl="0" indent="0">
              <a:buNone/>
            </a:pPr>
            <a:r>
              <a:rPr lang="de-DE" sz="2400" b="1" dirty="0" smtClean="0">
                <a:solidFill>
                  <a:srgbClr val="595959"/>
                </a:solidFill>
              </a:rPr>
              <a:t>Vorerst nicht aufgenommen werden:</a:t>
            </a:r>
          </a:p>
          <a:p>
            <a:pPr lvl="0"/>
            <a:r>
              <a:rPr lang="de-DE" sz="1900" dirty="0" smtClean="0">
                <a:solidFill>
                  <a:srgbClr val="595959"/>
                </a:solidFill>
              </a:rPr>
              <a:t>Interviews</a:t>
            </a:r>
          </a:p>
          <a:p>
            <a:pPr lvl="0"/>
            <a:r>
              <a:rPr lang="de-DE" sz="1900" dirty="0" smtClean="0">
                <a:solidFill>
                  <a:srgbClr val="595959"/>
                </a:solidFill>
              </a:rPr>
              <a:t>Zeitungsartikel</a:t>
            </a:r>
          </a:p>
          <a:p>
            <a:pPr lvl="0"/>
            <a:r>
              <a:rPr lang="de-DE" sz="1900" dirty="0" smtClean="0">
                <a:solidFill>
                  <a:srgbClr val="595959"/>
                </a:solidFill>
              </a:rPr>
              <a:t>Manuskripte von Vorlesungen</a:t>
            </a:r>
          </a:p>
          <a:p>
            <a:pPr lvl="0"/>
            <a:r>
              <a:rPr lang="de-DE" sz="1900" dirty="0" smtClean="0">
                <a:solidFill>
                  <a:srgbClr val="595959"/>
                </a:solidFill>
              </a:rPr>
              <a:t>Graue Literatur </a:t>
            </a:r>
          </a:p>
          <a:p>
            <a:pPr lvl="0"/>
            <a:r>
              <a:rPr lang="de-DE" sz="1900" dirty="0" smtClean="0">
                <a:solidFill>
                  <a:srgbClr val="595959"/>
                </a:solidFill>
              </a:rPr>
              <a:t>Archivalien</a:t>
            </a:r>
            <a:endParaRPr lang="de-DE" sz="1900" dirty="0">
              <a:solidFill>
                <a:srgbClr val="595959"/>
              </a:solidFill>
            </a:endParaRP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4853062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569354" cy="4525963"/>
          </a:xfrm>
        </p:spPr>
        <p:txBody>
          <a:bodyPr>
            <a:normAutofit/>
          </a:bodyPr>
          <a:lstStyle/>
          <a:p>
            <a:pPr marL="0" indent="0">
              <a:buNone/>
            </a:pPr>
            <a:r>
              <a:rPr lang="de-DE" sz="2400" b="1" dirty="0" smtClean="0">
                <a:solidFill>
                  <a:srgbClr val="595959"/>
                </a:solidFill>
              </a:rPr>
              <a:t>Projektteam</a:t>
            </a:r>
          </a:p>
          <a:p>
            <a:pPr marL="0" indent="0">
              <a:buNone/>
            </a:pPr>
            <a:endParaRPr lang="de-DE" sz="1900" b="1" dirty="0">
              <a:solidFill>
                <a:srgbClr val="595959"/>
              </a:solidFill>
            </a:endParaRPr>
          </a:p>
          <a:p>
            <a:pPr marL="0" indent="0">
              <a:buNone/>
            </a:pPr>
            <a:r>
              <a:rPr lang="de-DE" sz="1900" dirty="0" smtClean="0">
                <a:solidFill>
                  <a:srgbClr val="595959"/>
                </a:solidFill>
              </a:rPr>
              <a:t>... wird geleitet von: </a:t>
            </a:r>
          </a:p>
          <a:p>
            <a:pPr lvl="1">
              <a:buFont typeface="Arial" panose="020B0604020202020204" pitchFamily="34" charset="0"/>
              <a:buChar char="•"/>
            </a:pPr>
            <a:r>
              <a:rPr lang="de-DE" sz="1900" dirty="0" smtClean="0">
                <a:solidFill>
                  <a:srgbClr val="595959"/>
                </a:solidFill>
              </a:rPr>
              <a:t>Dr</a:t>
            </a:r>
            <a:r>
              <a:rPr lang="de-DE" sz="1900" dirty="0">
                <a:solidFill>
                  <a:srgbClr val="595959"/>
                </a:solidFill>
              </a:rPr>
              <a:t>. Anita </a:t>
            </a:r>
            <a:r>
              <a:rPr lang="de-DE" sz="1900" dirty="0" smtClean="0">
                <a:solidFill>
                  <a:srgbClr val="595959"/>
                </a:solidFill>
              </a:rPr>
              <a:t>Runge,</a:t>
            </a:r>
            <a:br>
              <a:rPr lang="de-DE" sz="1900" dirty="0" smtClean="0">
                <a:solidFill>
                  <a:srgbClr val="595959"/>
                </a:solidFill>
              </a:rPr>
            </a:br>
            <a:r>
              <a:rPr lang="de-DE" sz="1900" dirty="0" smtClean="0">
                <a:solidFill>
                  <a:srgbClr val="595959"/>
                </a:solidFill>
              </a:rPr>
              <a:t>Margherita-von-Brentano-Zentrum (FU)</a:t>
            </a:r>
          </a:p>
          <a:p>
            <a:pPr lvl="1">
              <a:buFont typeface="Arial" panose="020B0604020202020204" pitchFamily="34" charset="0"/>
              <a:buChar char="•"/>
            </a:pPr>
            <a:r>
              <a:rPr lang="de-DE" sz="1900" dirty="0" smtClean="0">
                <a:solidFill>
                  <a:srgbClr val="595959"/>
                </a:solidFill>
              </a:rPr>
              <a:t>Dr</a:t>
            </a:r>
            <a:r>
              <a:rPr lang="de-DE" sz="1900" dirty="0">
                <a:solidFill>
                  <a:srgbClr val="595959"/>
                </a:solidFill>
              </a:rPr>
              <a:t>. Karin Aleksander, </a:t>
            </a:r>
            <a:r>
              <a:rPr lang="de-DE" sz="1900" dirty="0" smtClean="0">
                <a:solidFill>
                  <a:srgbClr val="595959"/>
                </a:solidFill>
              </a:rPr>
              <a:t/>
            </a:r>
            <a:br>
              <a:rPr lang="de-DE" sz="1900" dirty="0" smtClean="0">
                <a:solidFill>
                  <a:srgbClr val="595959"/>
                </a:solidFill>
              </a:rPr>
            </a:br>
            <a:r>
              <a:rPr lang="de-DE" sz="1900" dirty="0" smtClean="0">
                <a:solidFill>
                  <a:srgbClr val="595959"/>
                </a:solidFill>
              </a:rPr>
              <a:t>Zentrum </a:t>
            </a:r>
            <a:r>
              <a:rPr lang="de-DE" sz="1900" dirty="0">
                <a:solidFill>
                  <a:srgbClr val="595959"/>
                </a:solidFill>
              </a:rPr>
              <a:t>für </a:t>
            </a:r>
            <a:r>
              <a:rPr lang="de-DE" sz="1900" dirty="0" smtClean="0">
                <a:solidFill>
                  <a:srgbClr val="595959"/>
                </a:solidFill>
              </a:rPr>
              <a:t>transdisziplinäre Geschlechterstudien (HU)</a:t>
            </a:r>
          </a:p>
          <a:p>
            <a:pPr lvl="1">
              <a:buFont typeface="Arial" panose="020B0604020202020204" pitchFamily="34" charset="0"/>
              <a:buChar char="•"/>
            </a:pPr>
            <a:r>
              <a:rPr lang="de-DE" sz="1900" dirty="0" smtClean="0">
                <a:solidFill>
                  <a:srgbClr val="595959"/>
                </a:solidFill>
              </a:rPr>
              <a:t>Prof</a:t>
            </a:r>
            <a:r>
              <a:rPr lang="de-DE" sz="1900" dirty="0">
                <a:solidFill>
                  <a:srgbClr val="595959"/>
                </a:solidFill>
              </a:rPr>
              <a:t>. Dr. Sabine </a:t>
            </a:r>
            <a:r>
              <a:rPr lang="de-DE" sz="1900" dirty="0" smtClean="0">
                <a:solidFill>
                  <a:srgbClr val="595959"/>
                </a:solidFill>
              </a:rPr>
              <a:t>Hark, </a:t>
            </a:r>
            <a:br>
              <a:rPr lang="de-DE" sz="1900" dirty="0" smtClean="0">
                <a:solidFill>
                  <a:srgbClr val="595959"/>
                </a:solidFill>
              </a:rPr>
            </a:br>
            <a:r>
              <a:rPr lang="de-DE" sz="1900" dirty="0" smtClean="0">
                <a:solidFill>
                  <a:srgbClr val="595959"/>
                </a:solidFill>
              </a:rPr>
              <a:t>Zentrum </a:t>
            </a:r>
            <a:r>
              <a:rPr lang="de-DE" sz="1900" dirty="0">
                <a:solidFill>
                  <a:srgbClr val="595959"/>
                </a:solidFill>
              </a:rPr>
              <a:t>für </a:t>
            </a:r>
            <a:r>
              <a:rPr lang="de-DE" sz="1900" dirty="0" smtClean="0">
                <a:solidFill>
                  <a:srgbClr val="595959"/>
                </a:solidFill>
              </a:rPr>
              <a:t>interdisziplinäre Frauen- und Geschlechterforschung (TU)</a:t>
            </a:r>
          </a:p>
          <a:p>
            <a:pPr marL="0" lvl="0" indent="0">
              <a:buNone/>
            </a:pPr>
            <a:endParaRPr lang="de-DE" sz="1900" dirty="0">
              <a:solidFill>
                <a:srgbClr val="595959"/>
              </a:solidFill>
            </a:endParaRPr>
          </a:p>
          <a:p>
            <a:pPr lvl="0">
              <a:spcAft>
                <a:spcPts val="1200"/>
              </a:spcAft>
            </a:pPr>
            <a:r>
              <a:rPr lang="de-DE" sz="1900" dirty="0" smtClean="0">
                <a:solidFill>
                  <a:srgbClr val="595959"/>
                </a:solidFill>
              </a:rPr>
              <a:t>+ 3 Wiss. </a:t>
            </a:r>
            <a:r>
              <a:rPr lang="de-DE" sz="1900" dirty="0" err="1" smtClean="0">
                <a:solidFill>
                  <a:srgbClr val="595959"/>
                </a:solidFill>
              </a:rPr>
              <a:t>Mitarbeiter_innen</a:t>
            </a:r>
            <a:r>
              <a:rPr lang="de-DE" sz="1900" dirty="0" smtClean="0">
                <a:solidFill>
                  <a:srgbClr val="595959"/>
                </a:solidFill>
              </a:rPr>
              <a:t> und 3 studentische Hilfskräfte an den jeweiligen Einrichtungen</a:t>
            </a: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31858779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569354" cy="4525963"/>
          </a:xfrm>
        </p:spPr>
        <p:txBody>
          <a:bodyPr>
            <a:normAutofit/>
          </a:bodyPr>
          <a:lstStyle/>
          <a:p>
            <a:pPr marL="0" indent="0">
              <a:buNone/>
            </a:pPr>
            <a:r>
              <a:rPr lang="de-DE" sz="2400" b="1" dirty="0" smtClean="0">
                <a:solidFill>
                  <a:srgbClr val="595959"/>
                </a:solidFill>
              </a:rPr>
              <a:t>Projektteam</a:t>
            </a:r>
          </a:p>
          <a:p>
            <a:pPr marL="0" indent="0">
              <a:buNone/>
            </a:pPr>
            <a:endParaRPr lang="de-DE" sz="1900" b="1" dirty="0">
              <a:solidFill>
                <a:srgbClr val="595959"/>
              </a:solidFill>
            </a:endParaRPr>
          </a:p>
          <a:p>
            <a:r>
              <a:rPr lang="de-DE" sz="1900" dirty="0" smtClean="0">
                <a:solidFill>
                  <a:schemeClr val="tx1">
                    <a:lumMod val="65000"/>
                    <a:lumOff val="35000"/>
                  </a:schemeClr>
                </a:solidFill>
              </a:rPr>
              <a:t>Aline </a:t>
            </a:r>
            <a:r>
              <a:rPr lang="de-DE" sz="1900" dirty="0" err="1" smtClean="0">
                <a:solidFill>
                  <a:schemeClr val="tx1">
                    <a:lumMod val="65000"/>
                    <a:lumOff val="35000"/>
                  </a:schemeClr>
                </a:solidFill>
              </a:rPr>
              <a:t>Oloff</a:t>
            </a:r>
            <a:r>
              <a:rPr lang="de-DE" sz="1900" dirty="0" smtClean="0">
                <a:solidFill>
                  <a:schemeClr val="tx1">
                    <a:lumMod val="65000"/>
                    <a:lumOff val="35000"/>
                  </a:schemeClr>
                </a:solidFill>
              </a:rPr>
              <a:t> / Mareike </a:t>
            </a:r>
            <a:r>
              <a:rPr lang="de-DE" sz="1900" dirty="0" err="1" smtClean="0">
                <a:solidFill>
                  <a:schemeClr val="tx1">
                    <a:lumMod val="65000"/>
                    <a:lumOff val="35000"/>
                  </a:schemeClr>
                </a:solidFill>
              </a:rPr>
              <a:t>Trawnik</a:t>
            </a:r>
            <a:r>
              <a:rPr lang="de-DE" sz="1900" dirty="0" smtClean="0">
                <a:solidFill>
                  <a:schemeClr val="tx1">
                    <a:lumMod val="65000"/>
                    <a:lumOff val="35000"/>
                  </a:schemeClr>
                </a:solidFill>
              </a:rPr>
              <a:t> (TU): </a:t>
            </a:r>
          </a:p>
          <a:p>
            <a:pPr marL="0" indent="0">
              <a:buNone/>
            </a:pPr>
            <a:r>
              <a:rPr lang="de-DE" sz="1900" dirty="0">
                <a:solidFill>
                  <a:schemeClr val="tx1">
                    <a:lumMod val="65000"/>
                    <a:lumOff val="35000"/>
                  </a:schemeClr>
                </a:solidFill>
              </a:rPr>
              <a:t> </a:t>
            </a:r>
            <a:r>
              <a:rPr lang="de-DE" sz="1900" dirty="0" smtClean="0">
                <a:solidFill>
                  <a:schemeClr val="tx1">
                    <a:lumMod val="65000"/>
                    <a:lumOff val="35000"/>
                  </a:schemeClr>
                </a:solidFill>
              </a:rPr>
              <a:t>     Content </a:t>
            </a:r>
            <a:r>
              <a:rPr lang="de-DE" sz="1900" dirty="0" err="1" smtClean="0">
                <a:solidFill>
                  <a:schemeClr val="tx1">
                    <a:lumMod val="65000"/>
                    <a:lumOff val="35000"/>
                  </a:schemeClr>
                </a:solidFill>
              </a:rPr>
              <a:t>Acquise</a:t>
            </a:r>
            <a:endParaRPr lang="de-DE" sz="1900" dirty="0" smtClean="0">
              <a:solidFill>
                <a:schemeClr val="tx1">
                  <a:lumMod val="65000"/>
                  <a:lumOff val="35000"/>
                </a:schemeClr>
              </a:solidFill>
            </a:endParaRPr>
          </a:p>
          <a:p>
            <a:endParaRPr lang="de-DE" sz="1900" dirty="0" smtClean="0">
              <a:solidFill>
                <a:schemeClr val="tx1">
                  <a:lumMod val="65000"/>
                  <a:lumOff val="35000"/>
                </a:schemeClr>
              </a:solidFill>
            </a:endParaRPr>
          </a:p>
          <a:p>
            <a:r>
              <a:rPr lang="de-DE" sz="1900" dirty="0" smtClean="0">
                <a:solidFill>
                  <a:schemeClr val="tx1">
                    <a:lumMod val="65000"/>
                    <a:lumOff val="35000"/>
                  </a:schemeClr>
                </a:solidFill>
              </a:rPr>
              <a:t>Andreas Heinrich / Eva-Lotte Rother (HU): </a:t>
            </a:r>
          </a:p>
          <a:p>
            <a:pPr marL="0" indent="0">
              <a:buNone/>
            </a:pPr>
            <a:r>
              <a:rPr lang="de-DE" sz="1900" dirty="0">
                <a:solidFill>
                  <a:schemeClr val="tx1">
                    <a:lumMod val="65000"/>
                    <a:lumOff val="35000"/>
                  </a:schemeClr>
                </a:solidFill>
              </a:rPr>
              <a:t> </a:t>
            </a:r>
            <a:r>
              <a:rPr lang="de-DE" sz="1900" dirty="0" smtClean="0">
                <a:solidFill>
                  <a:schemeClr val="tx1">
                    <a:lumMod val="65000"/>
                    <a:lumOff val="35000"/>
                  </a:schemeClr>
                </a:solidFill>
              </a:rPr>
              <a:t>     Metadaten</a:t>
            </a:r>
          </a:p>
          <a:p>
            <a:endParaRPr lang="de-DE" sz="1900" dirty="0" smtClean="0">
              <a:solidFill>
                <a:schemeClr val="tx1">
                  <a:lumMod val="65000"/>
                  <a:lumOff val="35000"/>
                </a:schemeClr>
              </a:solidFill>
            </a:endParaRPr>
          </a:p>
          <a:p>
            <a:r>
              <a:rPr lang="de-DE" sz="1900" dirty="0" smtClean="0">
                <a:solidFill>
                  <a:schemeClr val="tx1">
                    <a:lumMod val="65000"/>
                    <a:lumOff val="35000"/>
                  </a:schemeClr>
                </a:solidFill>
              </a:rPr>
              <a:t>Marianne Seidig / Sarah Staeck (FU): </a:t>
            </a:r>
          </a:p>
          <a:p>
            <a:pPr marL="0" indent="0">
              <a:buNone/>
            </a:pPr>
            <a:r>
              <a:rPr lang="de-DE" sz="1900" dirty="0">
                <a:solidFill>
                  <a:schemeClr val="tx1">
                    <a:lumMod val="65000"/>
                    <a:lumOff val="35000"/>
                  </a:schemeClr>
                </a:solidFill>
              </a:rPr>
              <a:t> </a:t>
            </a:r>
            <a:r>
              <a:rPr lang="de-DE" sz="1900" dirty="0" smtClean="0">
                <a:solidFill>
                  <a:schemeClr val="tx1">
                    <a:lumMod val="65000"/>
                    <a:lumOff val="35000"/>
                  </a:schemeClr>
                </a:solidFill>
              </a:rPr>
              <a:t>     Projektkoordination- und </a:t>
            </a:r>
            <a:r>
              <a:rPr lang="de-DE" sz="1900" dirty="0" err="1" smtClean="0">
                <a:solidFill>
                  <a:schemeClr val="tx1">
                    <a:lumMod val="65000"/>
                    <a:lumOff val="35000"/>
                  </a:schemeClr>
                </a:solidFill>
              </a:rPr>
              <a:t>kommunikation</a:t>
            </a:r>
            <a:endParaRPr lang="de-DE" sz="19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42706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525963"/>
          </a:xfrm>
        </p:spPr>
        <p:txBody>
          <a:bodyPr>
            <a:normAutofit/>
          </a:bodyPr>
          <a:lstStyle/>
          <a:p>
            <a:pPr marL="0" indent="0">
              <a:buNone/>
            </a:pPr>
            <a:r>
              <a:rPr lang="de-DE" sz="2400" b="1" i="1" dirty="0" err="1">
                <a:solidFill>
                  <a:srgbClr val="595959"/>
                </a:solidFill>
              </a:rPr>
              <a:t>GenderOpen</a:t>
            </a:r>
            <a:r>
              <a:rPr lang="de-DE" sz="2400" b="1" dirty="0">
                <a:solidFill>
                  <a:srgbClr val="595959"/>
                </a:solidFill>
              </a:rPr>
              <a:t> - Nächste </a:t>
            </a:r>
            <a:r>
              <a:rPr lang="de-DE" sz="2400" b="1" dirty="0" smtClean="0">
                <a:solidFill>
                  <a:srgbClr val="595959"/>
                </a:solidFill>
              </a:rPr>
              <a:t>Schritte</a:t>
            </a:r>
          </a:p>
          <a:p>
            <a:pPr marL="0" indent="0">
              <a:buNone/>
            </a:pPr>
            <a:endParaRPr lang="de-DE" sz="1900" dirty="0">
              <a:solidFill>
                <a:srgbClr val="595959"/>
              </a:solidFill>
            </a:endParaRPr>
          </a:p>
          <a:p>
            <a:pPr lvl="0">
              <a:spcAft>
                <a:spcPts val="600"/>
              </a:spcAft>
            </a:pPr>
            <a:r>
              <a:rPr lang="de-DE" sz="1900" dirty="0">
                <a:solidFill>
                  <a:srgbClr val="595959"/>
                </a:solidFill>
              </a:rPr>
              <a:t>b</a:t>
            </a:r>
            <a:r>
              <a:rPr lang="de-DE" sz="1900" dirty="0" smtClean="0">
                <a:solidFill>
                  <a:srgbClr val="595959"/>
                </a:solidFill>
              </a:rPr>
              <a:t>is </a:t>
            </a:r>
            <a:r>
              <a:rPr lang="de-DE" sz="1900" dirty="0">
                <a:solidFill>
                  <a:srgbClr val="595959"/>
                </a:solidFill>
              </a:rPr>
              <a:t>Herbst 2017: Einrichtung, Test und Freischaltung des </a:t>
            </a:r>
            <a:r>
              <a:rPr lang="de-DE" sz="1900" dirty="0" smtClean="0">
                <a:solidFill>
                  <a:srgbClr val="595959"/>
                </a:solidFill>
              </a:rPr>
              <a:t>Repositoriums</a:t>
            </a:r>
            <a:endParaRPr lang="de-DE" sz="1900" dirty="0">
              <a:solidFill>
                <a:srgbClr val="595959"/>
              </a:solidFill>
            </a:endParaRPr>
          </a:p>
          <a:p>
            <a:pPr lvl="0">
              <a:spcAft>
                <a:spcPts val="600"/>
              </a:spcAft>
            </a:pPr>
            <a:r>
              <a:rPr lang="de-DE" sz="1900" dirty="0">
                <a:solidFill>
                  <a:srgbClr val="595959"/>
                </a:solidFill>
              </a:rPr>
              <a:t>a</a:t>
            </a:r>
            <a:r>
              <a:rPr lang="de-DE" sz="1900" dirty="0" smtClean="0">
                <a:solidFill>
                  <a:srgbClr val="595959"/>
                </a:solidFill>
              </a:rPr>
              <a:t>b </a:t>
            </a:r>
            <a:r>
              <a:rPr lang="de-DE" sz="1900" dirty="0">
                <a:solidFill>
                  <a:srgbClr val="595959"/>
                </a:solidFill>
              </a:rPr>
              <a:t>Herbst 2017: </a:t>
            </a:r>
            <a:endParaRPr lang="de-DE" sz="1900" dirty="0" smtClean="0">
              <a:solidFill>
                <a:srgbClr val="595959"/>
              </a:solidFill>
            </a:endParaRPr>
          </a:p>
          <a:p>
            <a:pPr lvl="1">
              <a:spcAft>
                <a:spcPts val="600"/>
              </a:spcAft>
              <a:buFont typeface="Arial" panose="020B0604020202020204" pitchFamily="34" charset="0"/>
              <a:buChar char="•"/>
            </a:pPr>
            <a:r>
              <a:rPr lang="de-DE" sz="1900" dirty="0" smtClean="0">
                <a:solidFill>
                  <a:srgbClr val="595959"/>
                </a:solidFill>
              </a:rPr>
              <a:t>Content Akquise</a:t>
            </a:r>
          </a:p>
          <a:p>
            <a:pPr lvl="1">
              <a:spcAft>
                <a:spcPts val="600"/>
              </a:spcAft>
              <a:buFont typeface="Arial" panose="020B0604020202020204" pitchFamily="34" charset="0"/>
              <a:buChar char="•"/>
            </a:pPr>
            <a:r>
              <a:rPr lang="de-DE" sz="1900" dirty="0" smtClean="0">
                <a:solidFill>
                  <a:srgbClr val="595959"/>
                </a:solidFill>
              </a:rPr>
              <a:t>Aufbau </a:t>
            </a:r>
            <a:r>
              <a:rPr lang="de-DE" sz="1900" dirty="0">
                <a:solidFill>
                  <a:srgbClr val="595959"/>
                </a:solidFill>
              </a:rPr>
              <a:t>von Beratungsangeboten für </a:t>
            </a:r>
            <a:r>
              <a:rPr lang="de-DE" sz="1900" dirty="0" err="1" smtClean="0">
                <a:solidFill>
                  <a:srgbClr val="595959"/>
                </a:solidFill>
              </a:rPr>
              <a:t>Autor_innen</a:t>
            </a:r>
            <a:endParaRPr lang="de-DE" sz="1900" dirty="0" smtClean="0">
              <a:solidFill>
                <a:srgbClr val="595959"/>
              </a:solidFill>
            </a:endParaRPr>
          </a:p>
          <a:p>
            <a:pPr lvl="1">
              <a:spcAft>
                <a:spcPts val="600"/>
              </a:spcAft>
              <a:buFont typeface="Arial" panose="020B0604020202020204" pitchFamily="34" charset="0"/>
              <a:buChar char="•"/>
            </a:pPr>
            <a:r>
              <a:rPr lang="de-DE" sz="1900" dirty="0" smtClean="0">
                <a:solidFill>
                  <a:srgbClr val="595959"/>
                </a:solidFill>
              </a:rPr>
              <a:t>Einbindung </a:t>
            </a:r>
            <a:r>
              <a:rPr lang="de-DE" sz="1900" dirty="0">
                <a:solidFill>
                  <a:srgbClr val="595959"/>
                </a:solidFill>
              </a:rPr>
              <a:t>von Zusatzangeboten für die wissenschaftliche </a:t>
            </a:r>
            <a:r>
              <a:rPr lang="de-DE" sz="1900" dirty="0" err="1">
                <a:solidFill>
                  <a:srgbClr val="595959"/>
                </a:solidFill>
              </a:rPr>
              <a:t>community</a:t>
            </a:r>
            <a:r>
              <a:rPr lang="de-DE" sz="1900" dirty="0">
                <a:solidFill>
                  <a:srgbClr val="595959"/>
                </a:solidFill>
              </a:rPr>
              <a:t>  </a:t>
            </a:r>
            <a:r>
              <a:rPr lang="de-DE" sz="1900" dirty="0" smtClean="0">
                <a:solidFill>
                  <a:srgbClr val="595959"/>
                </a:solidFill>
              </a:rPr>
              <a:t>  wie z.B. Nutzungsstatistiken</a:t>
            </a:r>
            <a:endParaRPr lang="de-DE" sz="1900" dirty="0">
              <a:solidFill>
                <a:srgbClr val="595959"/>
              </a:solidFill>
            </a:endParaRPr>
          </a:p>
          <a:p>
            <a:pPr marL="0" indent="0">
              <a:buNone/>
            </a:pPr>
            <a:endParaRPr lang="de-DE" sz="19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9980055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525963"/>
          </a:xfrm>
        </p:spPr>
        <p:txBody>
          <a:bodyPr>
            <a:normAutofit/>
          </a:bodyPr>
          <a:lstStyle/>
          <a:p>
            <a:pPr marL="0" indent="0">
              <a:buNone/>
            </a:pPr>
            <a:r>
              <a:rPr lang="de-DE" sz="2400" b="1" dirty="0">
                <a:solidFill>
                  <a:srgbClr val="595959"/>
                </a:solidFill>
              </a:rPr>
              <a:t>Veröffentlichen auf </a:t>
            </a:r>
            <a:r>
              <a:rPr lang="de-DE" sz="2400" b="1" i="1" dirty="0" err="1">
                <a:solidFill>
                  <a:srgbClr val="595959"/>
                </a:solidFill>
              </a:rPr>
              <a:t>GenderOpen</a:t>
            </a:r>
            <a:r>
              <a:rPr lang="de-DE" sz="2400" b="1" dirty="0">
                <a:solidFill>
                  <a:srgbClr val="595959"/>
                </a:solidFill>
              </a:rPr>
              <a:t> I:</a:t>
            </a:r>
          </a:p>
          <a:p>
            <a:pPr marL="0" indent="0">
              <a:buNone/>
            </a:pPr>
            <a:r>
              <a:rPr lang="de-DE" sz="2400" b="1" dirty="0">
                <a:solidFill>
                  <a:srgbClr val="595959"/>
                </a:solidFill>
              </a:rPr>
              <a:t>Technische Voraussetzungen</a:t>
            </a:r>
          </a:p>
          <a:p>
            <a:pPr marL="0" indent="0">
              <a:buNone/>
            </a:pPr>
            <a:endParaRPr lang="de-DE" sz="1900" dirty="0">
              <a:solidFill>
                <a:srgbClr val="595959"/>
              </a:solidFill>
            </a:endParaRPr>
          </a:p>
          <a:p>
            <a:pPr lvl="0">
              <a:spcAft>
                <a:spcPts val="600"/>
              </a:spcAft>
            </a:pPr>
            <a:r>
              <a:rPr lang="de-DE" sz="1900" dirty="0" smtClean="0">
                <a:solidFill>
                  <a:srgbClr val="595959"/>
                </a:solidFill>
              </a:rPr>
              <a:t>Die Publikation muss in elektronischer Form vorliegen.</a:t>
            </a:r>
            <a:endParaRPr lang="de-DE" sz="1900" dirty="0">
              <a:solidFill>
                <a:srgbClr val="595959"/>
              </a:solidFill>
            </a:endParaRPr>
          </a:p>
          <a:p>
            <a:pPr lvl="0">
              <a:spcAft>
                <a:spcPts val="600"/>
              </a:spcAft>
            </a:pPr>
            <a:r>
              <a:rPr lang="de-DE" sz="1900" dirty="0" smtClean="0">
                <a:solidFill>
                  <a:schemeClr val="tx1">
                    <a:lumMod val="65000"/>
                    <a:lumOff val="35000"/>
                  </a:schemeClr>
                </a:solidFill>
              </a:rPr>
              <a:t>Planung im </a:t>
            </a:r>
            <a:r>
              <a:rPr lang="de-DE" sz="1900" i="1" dirty="0" err="1" smtClean="0">
                <a:solidFill>
                  <a:schemeClr val="tx1">
                    <a:lumMod val="65000"/>
                    <a:lumOff val="35000"/>
                  </a:schemeClr>
                </a:solidFill>
              </a:rPr>
              <a:t>GenderOpen</a:t>
            </a:r>
            <a:r>
              <a:rPr lang="de-DE" sz="1900" dirty="0" smtClean="0">
                <a:solidFill>
                  <a:schemeClr val="tx1">
                    <a:lumMod val="65000"/>
                    <a:lumOff val="35000"/>
                  </a:schemeClr>
                </a:solidFill>
              </a:rPr>
              <a:t>-Projekt: Digitalisierung  von Zeitschriften, die bislang ausschließlich in Papierform vorliegen (bspw. Beiträge zur feministischen Theorie und Praxis)</a:t>
            </a:r>
          </a:p>
          <a:p>
            <a:pPr lvl="0">
              <a:spcAft>
                <a:spcPts val="600"/>
              </a:spcAft>
            </a:pPr>
            <a:r>
              <a:rPr lang="de-DE" sz="1900" dirty="0" smtClean="0">
                <a:solidFill>
                  <a:schemeClr val="tx1">
                    <a:lumMod val="65000"/>
                    <a:lumOff val="35000"/>
                  </a:schemeClr>
                </a:solidFill>
              </a:rPr>
              <a:t>Die Publikationen werden auf </a:t>
            </a:r>
            <a:r>
              <a:rPr lang="de-DE" sz="1900" i="1" dirty="0" err="1" smtClean="0">
                <a:solidFill>
                  <a:schemeClr val="tx1">
                    <a:lumMod val="65000"/>
                    <a:lumOff val="35000"/>
                  </a:schemeClr>
                </a:solidFill>
              </a:rPr>
              <a:t>GenderOpen</a:t>
            </a:r>
            <a:r>
              <a:rPr lang="de-DE" sz="1900" dirty="0" smtClean="0">
                <a:solidFill>
                  <a:schemeClr val="tx1">
                    <a:lumMod val="65000"/>
                    <a:lumOff val="35000"/>
                  </a:schemeClr>
                </a:solidFill>
              </a:rPr>
              <a:t> im PDF (Portable </a:t>
            </a:r>
            <a:r>
              <a:rPr lang="de-DE" sz="1900" dirty="0" err="1" smtClean="0">
                <a:solidFill>
                  <a:schemeClr val="tx1">
                    <a:lumMod val="65000"/>
                    <a:lumOff val="35000"/>
                  </a:schemeClr>
                </a:solidFill>
              </a:rPr>
              <a:t>Document</a:t>
            </a:r>
            <a:r>
              <a:rPr lang="de-DE" sz="1900" dirty="0" smtClean="0">
                <a:solidFill>
                  <a:schemeClr val="tx1">
                    <a:lumMod val="65000"/>
                    <a:lumOff val="35000"/>
                  </a:schemeClr>
                </a:solidFill>
              </a:rPr>
              <a:t> Format) zum Download bereitgestellt.</a:t>
            </a:r>
            <a:endParaRPr lang="de-DE" sz="1900" dirty="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35526020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525963"/>
          </a:xfrm>
        </p:spPr>
        <p:txBody>
          <a:bodyPr>
            <a:normAutofit/>
          </a:bodyPr>
          <a:lstStyle/>
          <a:p>
            <a:pPr marL="0" indent="0">
              <a:buNone/>
            </a:pPr>
            <a:r>
              <a:rPr lang="de-DE" sz="2400" b="1" dirty="0">
                <a:solidFill>
                  <a:srgbClr val="595959"/>
                </a:solidFill>
              </a:rPr>
              <a:t>Veröffentlichen auf </a:t>
            </a:r>
            <a:r>
              <a:rPr lang="de-DE" sz="2400" b="1" i="1" dirty="0" err="1">
                <a:solidFill>
                  <a:srgbClr val="595959"/>
                </a:solidFill>
              </a:rPr>
              <a:t>GenderOpen</a:t>
            </a:r>
            <a:r>
              <a:rPr lang="de-DE" sz="2400" b="1" dirty="0">
                <a:solidFill>
                  <a:srgbClr val="595959"/>
                </a:solidFill>
              </a:rPr>
              <a:t> I:</a:t>
            </a:r>
          </a:p>
          <a:p>
            <a:pPr marL="0" indent="0">
              <a:buNone/>
            </a:pPr>
            <a:r>
              <a:rPr lang="de-DE" sz="2400" b="1" dirty="0">
                <a:solidFill>
                  <a:srgbClr val="595959"/>
                </a:solidFill>
              </a:rPr>
              <a:t>Technische Voraussetzungen</a:t>
            </a:r>
          </a:p>
          <a:p>
            <a:pPr marL="0" indent="0">
              <a:buNone/>
            </a:pPr>
            <a:endParaRPr lang="de-DE" sz="1900" dirty="0">
              <a:solidFill>
                <a:srgbClr val="595959"/>
              </a:solidFill>
            </a:endParaRPr>
          </a:p>
          <a:p>
            <a:pPr lvl="0">
              <a:spcAft>
                <a:spcPts val="600"/>
              </a:spcAft>
            </a:pPr>
            <a:r>
              <a:rPr lang="de-DE" sz="1900" dirty="0" smtClean="0">
                <a:solidFill>
                  <a:srgbClr val="595959"/>
                </a:solidFill>
              </a:rPr>
              <a:t>Das PDF hat sich seit seiner Einführung (1993) zu einem Standard für die Präsentation von Textwerken entwickelt.</a:t>
            </a:r>
          </a:p>
          <a:p>
            <a:pPr lvl="0">
              <a:spcAft>
                <a:spcPts val="600"/>
              </a:spcAft>
            </a:pPr>
            <a:r>
              <a:rPr lang="de-DE" sz="1900" i="1" dirty="0" err="1" smtClean="0">
                <a:solidFill>
                  <a:schemeClr val="tx1">
                    <a:lumMod val="65000"/>
                    <a:lumOff val="35000"/>
                  </a:schemeClr>
                </a:solidFill>
              </a:rPr>
              <a:t>GenderOpen</a:t>
            </a:r>
            <a:r>
              <a:rPr lang="de-DE" sz="1900" dirty="0" smtClean="0">
                <a:solidFill>
                  <a:schemeClr val="tx1">
                    <a:lumMod val="65000"/>
                    <a:lumOff val="35000"/>
                  </a:schemeClr>
                </a:solidFill>
              </a:rPr>
              <a:t> bevorzugt bzw. empfiehlt das speziell für die Langzeitarchivierung entwickelte Format PDF/A.</a:t>
            </a:r>
            <a:endParaRPr lang="de-DE" sz="1900" dirty="0">
              <a:solidFill>
                <a:srgbClr val="595959"/>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3886798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2125076"/>
            <a:ext cx="8229600" cy="4525963"/>
          </a:xfrm>
        </p:spPr>
        <p:txBody>
          <a:bodyPr>
            <a:normAutofit/>
          </a:bodyPr>
          <a:lstStyle/>
          <a:p>
            <a:pPr marL="0" indent="0">
              <a:buNone/>
            </a:pPr>
            <a:endParaRPr lang="de-DE" sz="2800" dirty="0" smtClean="0">
              <a:solidFill>
                <a:schemeClr val="tx1">
                  <a:lumMod val="65000"/>
                  <a:lumOff val="35000"/>
                </a:schemeClr>
              </a:solidFill>
            </a:endParaRPr>
          </a:p>
          <a:p>
            <a:pPr marL="0" indent="0">
              <a:buNone/>
            </a:pPr>
            <a:endParaRPr lang="de-DE" sz="28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a:p>
            <a:pPr marL="0" indent="0">
              <a:buNone/>
            </a:pPr>
            <a:endParaRPr lang="de-DE" sz="11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2" name="Textfeld 1"/>
          <p:cNvSpPr txBox="1"/>
          <p:nvPr/>
        </p:nvSpPr>
        <p:spPr>
          <a:xfrm>
            <a:off x="457200" y="1541660"/>
            <a:ext cx="7683910" cy="3662541"/>
          </a:xfrm>
          <a:prstGeom prst="rect">
            <a:avLst/>
          </a:prstGeom>
          <a:noFill/>
        </p:spPr>
        <p:txBody>
          <a:bodyPr wrap="square" rtlCol="0">
            <a:spAutoFit/>
          </a:bodyPr>
          <a:lstStyle/>
          <a:p>
            <a:r>
              <a:rPr lang="de-DE" sz="2400" b="1" dirty="0" smtClean="0">
                <a:solidFill>
                  <a:srgbClr val="595959"/>
                </a:solidFill>
              </a:rPr>
              <a:t>Geschichte der Open Access Bewegung I: Ausgangspunkte</a:t>
            </a:r>
          </a:p>
          <a:p>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1975 </a:t>
            </a:r>
            <a:r>
              <a:rPr lang="de-DE" sz="1900" dirty="0">
                <a:solidFill>
                  <a:srgbClr val="595959"/>
                </a:solidFill>
              </a:rPr>
              <a:t>bis </a:t>
            </a:r>
            <a:r>
              <a:rPr lang="de-DE" sz="1900" dirty="0" smtClean="0">
                <a:solidFill>
                  <a:srgbClr val="595959"/>
                </a:solidFill>
              </a:rPr>
              <a:t>1995: Preissteigerungsrate </a:t>
            </a:r>
            <a:r>
              <a:rPr lang="de-DE" sz="1900" dirty="0">
                <a:solidFill>
                  <a:srgbClr val="595959"/>
                </a:solidFill>
              </a:rPr>
              <a:t>für wissenschaftliche Zeitschriften des STM-Sektors </a:t>
            </a:r>
            <a:r>
              <a:rPr lang="de-DE" sz="1900" dirty="0" smtClean="0">
                <a:solidFill>
                  <a:srgbClr val="595959"/>
                </a:solidFill>
              </a:rPr>
              <a:t>von </a:t>
            </a:r>
            <a:r>
              <a:rPr lang="de-DE" sz="1900" dirty="0">
                <a:solidFill>
                  <a:srgbClr val="595959"/>
                </a:solidFill>
              </a:rPr>
              <a:t>200 bis 300 </a:t>
            </a:r>
            <a:r>
              <a:rPr lang="de-DE" sz="1900" dirty="0" smtClean="0">
                <a:solidFill>
                  <a:srgbClr val="595959"/>
                </a:solidFill>
              </a:rPr>
              <a:t>% (</a:t>
            </a:r>
            <a:r>
              <a:rPr lang="de-DE" sz="1900" dirty="0" err="1">
                <a:solidFill>
                  <a:srgbClr val="595959"/>
                </a:solidFill>
              </a:rPr>
              <a:t>Dewatripoint</a:t>
            </a:r>
            <a:r>
              <a:rPr lang="de-DE" sz="1900" dirty="0">
                <a:solidFill>
                  <a:srgbClr val="595959"/>
                </a:solidFill>
              </a:rPr>
              <a:t> et al. </a:t>
            </a:r>
            <a:r>
              <a:rPr lang="de-DE" sz="1900" dirty="0" smtClean="0">
                <a:solidFill>
                  <a:srgbClr val="595959"/>
                </a:solidFill>
              </a:rPr>
              <a:t>2006)</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r>
              <a:rPr lang="de-DE" sz="1900" dirty="0">
                <a:solidFill>
                  <a:srgbClr val="595959"/>
                </a:solidFill>
              </a:rPr>
              <a:t>2007 </a:t>
            </a:r>
            <a:r>
              <a:rPr lang="de-DE" sz="1900" dirty="0" smtClean="0">
                <a:solidFill>
                  <a:srgbClr val="595959"/>
                </a:solidFill>
              </a:rPr>
              <a:t>bis 2013: </a:t>
            </a:r>
            <a:r>
              <a:rPr lang="de-DE" sz="1900" dirty="0">
                <a:solidFill>
                  <a:srgbClr val="595959"/>
                </a:solidFill>
              </a:rPr>
              <a:t>Ausgaben deutscher wissenschaftlicher Bibliotheken für wissenschaftliche </a:t>
            </a:r>
            <a:r>
              <a:rPr lang="de-DE" sz="1900" dirty="0" smtClean="0">
                <a:solidFill>
                  <a:srgbClr val="595959"/>
                </a:solidFill>
              </a:rPr>
              <a:t>Zeitschriften um </a:t>
            </a:r>
            <a:r>
              <a:rPr lang="de-DE" sz="1900" dirty="0">
                <a:solidFill>
                  <a:srgbClr val="595959"/>
                </a:solidFill>
              </a:rPr>
              <a:t>ca. 19  % </a:t>
            </a:r>
            <a:r>
              <a:rPr lang="de-DE" sz="1900" dirty="0" smtClean="0">
                <a:solidFill>
                  <a:srgbClr val="595959"/>
                </a:solidFill>
              </a:rPr>
              <a:t>gestiegen </a:t>
            </a:r>
            <a:r>
              <a:rPr lang="de-DE" sz="1900" dirty="0">
                <a:solidFill>
                  <a:srgbClr val="595959"/>
                </a:solidFill>
              </a:rPr>
              <a:t>(</a:t>
            </a:r>
            <a:r>
              <a:rPr lang="de-DE" sz="1900" dirty="0" smtClean="0">
                <a:solidFill>
                  <a:srgbClr val="595959"/>
                </a:solidFill>
              </a:rPr>
              <a:t>Herb </a:t>
            </a:r>
            <a:r>
              <a:rPr lang="de-DE" sz="1900" dirty="0">
                <a:solidFill>
                  <a:srgbClr val="595959"/>
                </a:solidFill>
              </a:rPr>
              <a:t>2014</a:t>
            </a:r>
            <a:r>
              <a:rPr lang="de-DE" sz="1900" dirty="0" smtClean="0">
                <a:solidFill>
                  <a:srgbClr val="595959"/>
                </a:solidFill>
              </a:rPr>
              <a:t>)</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2013: Gewinnspannen </a:t>
            </a:r>
            <a:r>
              <a:rPr lang="de-DE" sz="1900" dirty="0">
                <a:solidFill>
                  <a:srgbClr val="595959"/>
                </a:solidFill>
              </a:rPr>
              <a:t>kommerzieller Wissenschaftsverlage </a:t>
            </a:r>
            <a:r>
              <a:rPr lang="de-DE" sz="1900" dirty="0" smtClean="0">
                <a:solidFill>
                  <a:srgbClr val="595959"/>
                </a:solidFill>
              </a:rPr>
              <a:t>gleichzeitig auf </a:t>
            </a:r>
            <a:r>
              <a:rPr lang="de-DE" sz="1900" dirty="0">
                <a:solidFill>
                  <a:srgbClr val="595959"/>
                </a:solidFill>
              </a:rPr>
              <a:t>20 bis 30 % </a:t>
            </a:r>
            <a:r>
              <a:rPr lang="de-DE" sz="1900" dirty="0" smtClean="0">
                <a:solidFill>
                  <a:srgbClr val="595959"/>
                </a:solidFill>
              </a:rPr>
              <a:t>angewachsen (Van </a:t>
            </a:r>
            <a:r>
              <a:rPr lang="de-DE" sz="1900" dirty="0" err="1" smtClean="0">
                <a:solidFill>
                  <a:srgbClr val="595959"/>
                </a:solidFill>
              </a:rPr>
              <a:t>Noorden</a:t>
            </a:r>
            <a:r>
              <a:rPr lang="de-DE" sz="1900" dirty="0" smtClean="0">
                <a:solidFill>
                  <a:srgbClr val="595959"/>
                </a:solidFill>
              </a:rPr>
              <a:t> </a:t>
            </a:r>
            <a:r>
              <a:rPr lang="de-DE" sz="1900" dirty="0">
                <a:solidFill>
                  <a:srgbClr val="595959"/>
                </a:solidFill>
              </a:rPr>
              <a:t>2013) </a:t>
            </a:r>
            <a:endParaRPr lang="de-DE" sz="1900" dirty="0" smtClean="0">
              <a:solidFill>
                <a:srgbClr val="595959"/>
              </a:solidFill>
            </a:endParaRPr>
          </a:p>
          <a:p>
            <a:pPr marL="285750" indent="-285750">
              <a:buFont typeface="Arial" panose="020B0604020202020204" pitchFamily="34" charset="0"/>
              <a:buChar char="•"/>
            </a:pPr>
            <a:endParaRPr lang="de-DE" sz="1900" dirty="0">
              <a:solidFill>
                <a:srgbClr val="595959"/>
              </a:solidFill>
            </a:endParaRPr>
          </a:p>
          <a:p>
            <a:r>
              <a:rPr lang="de-DE" sz="1900" dirty="0" smtClean="0">
                <a:solidFill>
                  <a:srgbClr val="595959"/>
                </a:solidFill>
                <a:sym typeface="Wingdings" panose="05000000000000000000" pitchFamily="2" charset="2"/>
              </a:rPr>
              <a:t>      </a:t>
            </a:r>
            <a:r>
              <a:rPr lang="de-DE" sz="1900" dirty="0">
                <a:solidFill>
                  <a:srgbClr val="595959"/>
                </a:solidFill>
              </a:rPr>
              <a:t>Zeitschriftenabonnements </a:t>
            </a:r>
            <a:r>
              <a:rPr lang="de-DE" sz="1900" dirty="0" smtClean="0">
                <a:solidFill>
                  <a:srgbClr val="595959"/>
                </a:solidFill>
              </a:rPr>
              <a:t>mussten systematisch </a:t>
            </a:r>
            <a:r>
              <a:rPr lang="de-DE" sz="1900" dirty="0">
                <a:solidFill>
                  <a:srgbClr val="595959"/>
                </a:solidFill>
              </a:rPr>
              <a:t>abbestellt </a:t>
            </a:r>
            <a:r>
              <a:rPr lang="de-DE" sz="1900" dirty="0" smtClean="0">
                <a:solidFill>
                  <a:srgbClr val="595959"/>
                </a:solidFill>
              </a:rPr>
              <a:t>werden</a:t>
            </a:r>
            <a:endParaRPr lang="de-DE" sz="1900" dirty="0">
              <a:solidFill>
                <a:srgbClr val="595959"/>
              </a:solidFill>
            </a:endParaRPr>
          </a:p>
        </p:txBody>
      </p:sp>
    </p:spTree>
    <p:extLst>
      <p:ext uri="{BB962C8B-B14F-4D97-AF65-F5344CB8AC3E}">
        <p14:creationId xmlns:p14="http://schemas.microsoft.com/office/powerpoint/2010/main" val="35453671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525963"/>
          </a:xfrm>
        </p:spPr>
        <p:txBody>
          <a:bodyPr>
            <a:normAutofit/>
          </a:bodyPr>
          <a:lstStyle/>
          <a:p>
            <a:pPr marL="0" indent="0">
              <a:buNone/>
            </a:pPr>
            <a:r>
              <a:rPr lang="de-DE" sz="2400" b="1" dirty="0" smtClean="0">
                <a:solidFill>
                  <a:srgbClr val="595959"/>
                </a:solidFill>
              </a:rPr>
              <a:t>Veröffentlichen auf </a:t>
            </a:r>
            <a:r>
              <a:rPr lang="de-DE" sz="2400" b="1" i="1" dirty="0" err="1" smtClean="0">
                <a:solidFill>
                  <a:srgbClr val="595959"/>
                </a:solidFill>
              </a:rPr>
              <a:t>GenderOpen</a:t>
            </a:r>
            <a:r>
              <a:rPr lang="de-DE" sz="2400" b="1" dirty="0" smtClean="0">
                <a:solidFill>
                  <a:srgbClr val="595959"/>
                </a:solidFill>
              </a:rPr>
              <a:t> II:</a:t>
            </a:r>
          </a:p>
          <a:p>
            <a:pPr marL="0" indent="0">
              <a:buNone/>
            </a:pPr>
            <a:r>
              <a:rPr lang="de-DE" sz="2400" b="1" dirty="0" smtClean="0">
                <a:solidFill>
                  <a:srgbClr val="595959"/>
                </a:solidFill>
              </a:rPr>
              <a:t>Rechtliche Voraussetzungen</a:t>
            </a:r>
          </a:p>
          <a:p>
            <a:pPr marL="0" indent="0">
              <a:buNone/>
            </a:pPr>
            <a:endParaRPr lang="de-DE" sz="2800" dirty="0">
              <a:solidFill>
                <a:srgbClr val="595959"/>
              </a:solidFill>
            </a:endParaRPr>
          </a:p>
          <a:p>
            <a:pPr marL="0" indent="0">
              <a:buNone/>
            </a:pPr>
            <a:r>
              <a:rPr lang="de-DE" sz="1900" dirty="0">
                <a:solidFill>
                  <a:srgbClr val="595959"/>
                </a:solidFill>
              </a:rPr>
              <a:t>Damit ein Forschungsbeitrag auf </a:t>
            </a:r>
            <a:r>
              <a:rPr lang="de-DE" sz="1900" i="1" dirty="0" err="1">
                <a:solidFill>
                  <a:srgbClr val="595959"/>
                </a:solidFill>
              </a:rPr>
              <a:t>GenderOpen</a:t>
            </a:r>
            <a:r>
              <a:rPr lang="de-DE" sz="1900" i="1" dirty="0">
                <a:solidFill>
                  <a:srgbClr val="595959"/>
                </a:solidFill>
              </a:rPr>
              <a:t> </a:t>
            </a:r>
            <a:r>
              <a:rPr lang="de-DE" sz="1900" dirty="0">
                <a:solidFill>
                  <a:srgbClr val="595959"/>
                </a:solidFill>
              </a:rPr>
              <a:t>veröffentlicht werden kann, </a:t>
            </a:r>
          </a:p>
          <a:p>
            <a:pPr marL="0" indent="0">
              <a:buNone/>
            </a:pPr>
            <a:r>
              <a:rPr lang="de-DE" sz="1900" dirty="0" smtClean="0">
                <a:solidFill>
                  <a:srgbClr val="595959"/>
                </a:solidFill>
              </a:rPr>
              <a:t>muss </a:t>
            </a:r>
            <a:r>
              <a:rPr lang="de-DE" sz="1900" dirty="0">
                <a:solidFill>
                  <a:srgbClr val="595959"/>
                </a:solidFill>
              </a:rPr>
              <a:t>die </a:t>
            </a:r>
            <a:r>
              <a:rPr lang="de-DE" sz="1900" dirty="0" err="1">
                <a:solidFill>
                  <a:srgbClr val="595959"/>
                </a:solidFill>
              </a:rPr>
              <a:t>Autor_in</a:t>
            </a:r>
            <a:r>
              <a:rPr lang="de-DE" sz="1900" dirty="0">
                <a:solidFill>
                  <a:srgbClr val="595959"/>
                </a:solidFill>
              </a:rPr>
              <a:t> berechtigt sein, den Beitrag zu vervielfältigen, </a:t>
            </a:r>
            <a:r>
              <a:rPr lang="de-DE" sz="1900" dirty="0" smtClean="0">
                <a:solidFill>
                  <a:srgbClr val="595959"/>
                </a:solidFill>
              </a:rPr>
              <a:t>zu verbreiten</a:t>
            </a:r>
          </a:p>
          <a:p>
            <a:pPr marL="0" indent="0">
              <a:buNone/>
            </a:pPr>
            <a:r>
              <a:rPr lang="de-DE" sz="1900" dirty="0" smtClean="0">
                <a:solidFill>
                  <a:srgbClr val="595959"/>
                </a:solidFill>
              </a:rPr>
              <a:t>und </a:t>
            </a:r>
            <a:r>
              <a:rPr lang="de-DE" sz="1900" dirty="0">
                <a:solidFill>
                  <a:srgbClr val="595959"/>
                </a:solidFill>
              </a:rPr>
              <a:t>öffentlich zugänglich zu machen</a:t>
            </a:r>
            <a:r>
              <a:rPr lang="de-DE" sz="1900" dirty="0" smtClean="0">
                <a:solidFill>
                  <a:srgbClr val="595959"/>
                </a:solidFill>
              </a:rPr>
              <a:t>.</a:t>
            </a:r>
          </a:p>
          <a:p>
            <a:pPr marL="0" indent="0">
              <a:buNone/>
            </a:pPr>
            <a:endParaRPr lang="de-DE" sz="1900" dirty="0" smtClean="0">
              <a:solidFill>
                <a:srgbClr val="595959"/>
              </a:solidFill>
            </a:endParaRPr>
          </a:p>
          <a:p>
            <a:pPr marL="0" indent="0">
              <a:buNone/>
            </a:pPr>
            <a:r>
              <a:rPr lang="de-DE" sz="1900" dirty="0">
                <a:solidFill>
                  <a:srgbClr val="595959"/>
                </a:solidFill>
                <a:sym typeface="Wingdings" panose="05000000000000000000" pitchFamily="2" charset="2"/>
              </a:rPr>
              <a:t> </a:t>
            </a:r>
            <a:r>
              <a:rPr lang="de-DE" sz="1900" dirty="0">
                <a:solidFill>
                  <a:srgbClr val="595959"/>
                </a:solidFill>
              </a:rPr>
              <a:t>Unter welchen Umständen ist </a:t>
            </a:r>
            <a:r>
              <a:rPr lang="de-DE" sz="1900" dirty="0" err="1">
                <a:solidFill>
                  <a:srgbClr val="595959"/>
                </a:solidFill>
              </a:rPr>
              <a:t>ein_e</a:t>
            </a:r>
            <a:r>
              <a:rPr lang="de-DE" sz="1900" dirty="0">
                <a:solidFill>
                  <a:srgbClr val="595959"/>
                </a:solidFill>
              </a:rPr>
              <a:t> </a:t>
            </a:r>
            <a:r>
              <a:rPr lang="de-DE" sz="1900" dirty="0" err="1">
                <a:solidFill>
                  <a:srgbClr val="595959"/>
                </a:solidFill>
              </a:rPr>
              <a:t>Autor_in</a:t>
            </a:r>
            <a:r>
              <a:rPr lang="de-DE" sz="1900" dirty="0">
                <a:solidFill>
                  <a:srgbClr val="595959"/>
                </a:solidFill>
              </a:rPr>
              <a:t> berechtigt, ihren wissenschaftlichen Text (erneut) zu vervielfältigen, zu verbreiten und öffentlich zugänglich zu machen? </a:t>
            </a:r>
          </a:p>
          <a:p>
            <a:pPr marL="0" indent="0">
              <a:buNone/>
            </a:pPr>
            <a:r>
              <a:rPr lang="de-DE" sz="2000" dirty="0" smtClean="0">
                <a:solidFill>
                  <a:srgbClr val="595959"/>
                </a:solidFill>
                <a:sym typeface="Wingdings" panose="05000000000000000000" pitchFamily="2" charset="2"/>
              </a:rPr>
              <a:t> </a:t>
            </a:r>
            <a:r>
              <a:rPr lang="de-DE" sz="2000" dirty="0">
                <a:solidFill>
                  <a:srgbClr val="595959"/>
                </a:solidFill>
                <a:sym typeface="Wingdings" panose="05000000000000000000" pitchFamily="2" charset="2"/>
              </a:rPr>
              <a:t>§ 38 UrhG</a:t>
            </a:r>
            <a:endParaRPr lang="de-DE" sz="2000" dirty="0">
              <a:solidFill>
                <a:srgbClr val="595959"/>
              </a:solidFill>
            </a:endParaRPr>
          </a:p>
          <a:p>
            <a:pPr marL="0" indent="0">
              <a:buNone/>
            </a:pPr>
            <a:endParaRPr lang="de-DE" sz="1900" dirty="0">
              <a:solidFill>
                <a:srgbClr val="595959"/>
              </a:solidFill>
            </a:endParaRPr>
          </a:p>
          <a:p>
            <a:pPr marL="0" indent="0">
              <a:buNone/>
            </a:pPr>
            <a:endParaRPr lang="de-DE" sz="19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677336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5" name="Inhaltsplatzhalter 4"/>
          <p:cNvSpPr>
            <a:spLocks noGrp="1"/>
          </p:cNvSpPr>
          <p:nvPr>
            <p:ph idx="1"/>
          </p:nvPr>
        </p:nvSpPr>
        <p:spPr>
          <a:xfrm>
            <a:off x="457200" y="1300317"/>
            <a:ext cx="8229600" cy="5292212"/>
          </a:xfrm>
        </p:spPr>
        <p:txBody>
          <a:bodyPr>
            <a:normAutofit fontScale="25000" lnSpcReduction="20000"/>
          </a:bodyPr>
          <a:lstStyle/>
          <a:p>
            <a:pPr marL="0" indent="0" algn="ctr">
              <a:buNone/>
            </a:pPr>
            <a:r>
              <a:rPr lang="de-DE" sz="9600" b="1" dirty="0">
                <a:solidFill>
                  <a:srgbClr val="595959"/>
                </a:solidFill>
              </a:rPr>
              <a:t>Gesetz über Urheberrecht und verwandte Schutzrechte </a:t>
            </a:r>
            <a:endParaRPr lang="de-DE" sz="9600" b="1" dirty="0" smtClean="0">
              <a:solidFill>
                <a:srgbClr val="595959"/>
              </a:solidFill>
            </a:endParaRPr>
          </a:p>
          <a:p>
            <a:pPr marL="0" indent="0" algn="ctr">
              <a:buNone/>
            </a:pPr>
            <a:r>
              <a:rPr lang="de-DE" sz="9600" b="1" dirty="0" smtClean="0">
                <a:solidFill>
                  <a:srgbClr val="595959"/>
                </a:solidFill>
              </a:rPr>
              <a:t>§ </a:t>
            </a:r>
            <a:r>
              <a:rPr lang="de-DE" sz="9600" b="1" dirty="0">
                <a:solidFill>
                  <a:srgbClr val="595959"/>
                </a:solidFill>
              </a:rPr>
              <a:t>38 </a:t>
            </a:r>
            <a:r>
              <a:rPr lang="de-DE" sz="9600" b="1" dirty="0" smtClean="0">
                <a:solidFill>
                  <a:srgbClr val="595959"/>
                </a:solidFill>
              </a:rPr>
              <a:t>UrhG Beiträge </a:t>
            </a:r>
            <a:r>
              <a:rPr lang="de-DE" sz="9600" b="1" dirty="0">
                <a:solidFill>
                  <a:srgbClr val="595959"/>
                </a:solidFill>
              </a:rPr>
              <a:t>zu </a:t>
            </a:r>
            <a:r>
              <a:rPr lang="de-DE" sz="9600" b="1" dirty="0" smtClean="0">
                <a:solidFill>
                  <a:srgbClr val="595959"/>
                </a:solidFill>
              </a:rPr>
              <a:t>Sammlungen</a:t>
            </a:r>
          </a:p>
          <a:p>
            <a:pPr marL="0" indent="0" algn="ctr">
              <a:buNone/>
            </a:pPr>
            <a:endParaRPr lang="de-DE" sz="3500" b="1" dirty="0">
              <a:solidFill>
                <a:srgbClr val="595959"/>
              </a:solidFill>
            </a:endParaRPr>
          </a:p>
          <a:p>
            <a:pPr marL="0" indent="0">
              <a:buNone/>
            </a:pPr>
            <a:r>
              <a:rPr lang="de-DE" sz="6000" dirty="0">
                <a:solidFill>
                  <a:srgbClr val="595959"/>
                </a:solidFill>
              </a:rPr>
              <a:t>(1) Gestattet der Urheber die Aufnahme des Werkes in eine periodisch erscheinende Sammlung, so erwirbt der Verleger oder Herausgeber im Zweifel ein ausschließliches Nutzungsrecht zur Vervielfältigung, Verbreitung und öffentlichen Zugänglichmachung. Jedoch darf der Urheber das Werk nach Ablauf eines Jahres seit Erscheinen anderweit vervielfältigen, verbreiten und öffentlich zugänglich machen, wenn nichts anderes vereinbart ist</a:t>
            </a:r>
            <a:r>
              <a:rPr lang="de-DE" sz="6000" dirty="0" smtClean="0">
                <a:solidFill>
                  <a:srgbClr val="595959"/>
                </a:solidFill>
              </a:rPr>
              <a:t>.</a:t>
            </a:r>
          </a:p>
          <a:p>
            <a:pPr marL="0" indent="0">
              <a:buNone/>
            </a:pPr>
            <a:endParaRPr lang="de-DE" sz="6000" dirty="0">
              <a:solidFill>
                <a:srgbClr val="595959"/>
              </a:solidFill>
            </a:endParaRPr>
          </a:p>
          <a:p>
            <a:pPr marL="0" indent="0">
              <a:buNone/>
            </a:pPr>
            <a:r>
              <a:rPr lang="de-DE" sz="6000" dirty="0">
                <a:solidFill>
                  <a:srgbClr val="595959"/>
                </a:solidFill>
              </a:rPr>
              <a:t>(2) Absatz 1 Satz 2 gilt auch für einen Beitrag zu einer nicht periodisch erscheinenden Sammlung, für dessen Überlassung dem Urheber kein Anspruch auf Vergütung zusteht</a:t>
            </a:r>
            <a:r>
              <a:rPr lang="de-DE" sz="6000" dirty="0" smtClean="0">
                <a:solidFill>
                  <a:srgbClr val="595959"/>
                </a:solidFill>
              </a:rPr>
              <a:t>.</a:t>
            </a:r>
          </a:p>
          <a:p>
            <a:endParaRPr lang="de-DE" sz="6000" dirty="0">
              <a:solidFill>
                <a:srgbClr val="595959"/>
              </a:solidFill>
            </a:endParaRPr>
          </a:p>
          <a:p>
            <a:pPr marL="0" indent="0">
              <a:buNone/>
            </a:pPr>
            <a:r>
              <a:rPr lang="de-DE" sz="6000" dirty="0">
                <a:solidFill>
                  <a:srgbClr val="595959"/>
                </a:solidFill>
              </a:rPr>
              <a:t>(3) Wird der Beitrag einer Zeitung überlassen, so erwirbt der Verleger oder Herausgeber ein einfaches Nutzungsrecht, wenn nichts anderes vereinbart ist. Räumt der Urheber ein ausschließliches Nutzungsrecht ein, so ist er sogleich nach Erscheinen des Beitrags berechtigt, ihn anderweit zu vervielfältigen und zu verbreiten, wenn nichts anderes vereinbart ist</a:t>
            </a:r>
            <a:r>
              <a:rPr lang="de-DE" sz="6000" dirty="0" smtClean="0">
                <a:solidFill>
                  <a:srgbClr val="595959"/>
                </a:solidFill>
              </a:rPr>
              <a:t>.</a:t>
            </a:r>
          </a:p>
          <a:p>
            <a:endParaRPr lang="de-DE" sz="6000" dirty="0">
              <a:solidFill>
                <a:srgbClr val="595959"/>
              </a:solidFill>
            </a:endParaRPr>
          </a:p>
          <a:p>
            <a:pPr marL="0" indent="0">
              <a:buNone/>
            </a:pPr>
            <a:r>
              <a:rPr lang="de-DE" sz="6000" dirty="0">
                <a:solidFill>
                  <a:srgbClr val="595959"/>
                </a:solidFill>
              </a:rPr>
              <a:t>(4) Der Urheber eines wissenschaftlichen Beitrags, der im Rahmen einer mindestens zur Hälfte mit öffentlichen Mitteln geförderten Forschungstätigkeit entstanden und in einer periodisch mindestens zweimal jährlich erscheinenden Sammlung erschienen ist, hat auch dann, wenn er dem Verleger oder Herausgeber ein ausschließliches Nutzungsrecht eingeräumt hat, das Recht, den Beitrag nach Ablauf von zwölf Monaten seit der Erstveröffentlichung in der akzeptierten Manuskriptversion öffentlich zugänglich zu machen, soweit dies keinem gewerblichen Zweck dient. Die Quelle der Erstveröffentlichung ist anzugeben. Eine zum Nachteil des Urhebers abweichende Vereinbarung ist unwirksam.</a:t>
            </a:r>
          </a:p>
          <a:p>
            <a:endParaRPr lang="de-DE" dirty="0"/>
          </a:p>
        </p:txBody>
      </p:sp>
    </p:spTree>
    <p:extLst>
      <p:ext uri="{BB962C8B-B14F-4D97-AF65-F5344CB8AC3E}">
        <p14:creationId xmlns:p14="http://schemas.microsoft.com/office/powerpoint/2010/main" val="34121686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525963"/>
          </a:xfrm>
        </p:spPr>
        <p:txBody>
          <a:bodyPr>
            <a:normAutofit fontScale="40000" lnSpcReduction="20000"/>
          </a:bodyPr>
          <a:lstStyle/>
          <a:p>
            <a:pPr marL="0" indent="0">
              <a:buNone/>
            </a:pPr>
            <a:r>
              <a:rPr lang="de-DE" sz="6000" b="1" dirty="0">
                <a:solidFill>
                  <a:srgbClr val="595959"/>
                </a:solidFill>
              </a:rPr>
              <a:t>Veröffentlichungen in Zeitschriften, Jahrbüchern, Reihen </a:t>
            </a:r>
            <a:endParaRPr lang="de-DE" sz="6000" b="1" dirty="0" smtClean="0">
              <a:solidFill>
                <a:srgbClr val="595959"/>
              </a:solidFill>
            </a:endParaRPr>
          </a:p>
          <a:p>
            <a:pPr marL="0" indent="0">
              <a:buNone/>
            </a:pPr>
            <a:r>
              <a:rPr lang="de-DE" sz="4800" dirty="0" smtClean="0">
                <a:solidFill>
                  <a:srgbClr val="595959"/>
                </a:solidFill>
              </a:rPr>
              <a:t>(= </a:t>
            </a:r>
            <a:r>
              <a:rPr lang="de-DE" sz="4800" dirty="0">
                <a:solidFill>
                  <a:srgbClr val="595959"/>
                </a:solidFill>
              </a:rPr>
              <a:t>periodisch mindestens 2 Mal jährlich </a:t>
            </a:r>
            <a:r>
              <a:rPr lang="de-DE" sz="4800" dirty="0" smtClean="0">
                <a:solidFill>
                  <a:srgbClr val="595959"/>
                </a:solidFill>
              </a:rPr>
              <a:t>erscheinende Sammlung)</a:t>
            </a:r>
          </a:p>
          <a:p>
            <a:pPr marL="0" indent="0">
              <a:buNone/>
            </a:pPr>
            <a:r>
              <a:rPr lang="de-DE" sz="4800" dirty="0">
                <a:solidFill>
                  <a:srgbClr val="595959"/>
                </a:solidFill>
              </a:rPr>
              <a:t> </a:t>
            </a:r>
          </a:p>
          <a:p>
            <a:pPr marL="0" indent="0">
              <a:buNone/>
            </a:pPr>
            <a:endParaRPr lang="de-DE" sz="4800" u="sng" dirty="0" smtClean="0">
              <a:solidFill>
                <a:srgbClr val="595959"/>
              </a:solidFill>
            </a:endParaRPr>
          </a:p>
          <a:p>
            <a:pPr marL="0" indent="0">
              <a:buNone/>
            </a:pPr>
            <a:r>
              <a:rPr lang="de-DE" sz="4800" u="sng" dirty="0" smtClean="0">
                <a:solidFill>
                  <a:srgbClr val="595959"/>
                </a:solidFill>
              </a:rPr>
              <a:t>Wenn </a:t>
            </a:r>
            <a:r>
              <a:rPr lang="de-DE" sz="4800" b="1" i="1" u="sng" dirty="0">
                <a:solidFill>
                  <a:srgbClr val="595959"/>
                </a:solidFill>
              </a:rPr>
              <a:t>kein</a:t>
            </a:r>
            <a:r>
              <a:rPr lang="de-DE" sz="4800" u="sng" dirty="0">
                <a:solidFill>
                  <a:srgbClr val="595959"/>
                </a:solidFill>
              </a:rPr>
              <a:t> Verlagsvertrag geschlossen </a:t>
            </a:r>
            <a:r>
              <a:rPr lang="de-DE" sz="4800" u="sng" dirty="0" smtClean="0">
                <a:solidFill>
                  <a:srgbClr val="595959"/>
                </a:solidFill>
              </a:rPr>
              <a:t>wurde: </a:t>
            </a:r>
            <a:endParaRPr lang="de-DE" sz="4800" dirty="0">
              <a:solidFill>
                <a:srgbClr val="595959"/>
              </a:solidFill>
            </a:endParaRPr>
          </a:p>
          <a:p>
            <a:pPr marL="0" indent="0">
              <a:buNone/>
            </a:pPr>
            <a:r>
              <a:rPr lang="de-DE" sz="4800" dirty="0">
                <a:solidFill>
                  <a:srgbClr val="595959"/>
                </a:solidFill>
              </a:rPr>
              <a:t>Verlag hat für die Vervielfältigung, Verbreitung und öffentliche Zugänglichmachung eines entsprechenden Werks im Zweifel ein ausschließliches Nutzungsrecht erworben. Dennoch darf ein Beitrag nach §38 Abs. 1 des UrhG anderweitig zweitverwertet </a:t>
            </a:r>
            <a:r>
              <a:rPr lang="de-DE" sz="4800" dirty="0" smtClean="0">
                <a:solidFill>
                  <a:srgbClr val="595959"/>
                </a:solidFill>
              </a:rPr>
              <a:t>werden.</a:t>
            </a:r>
            <a:r>
              <a:rPr lang="de-DE" sz="4800" dirty="0">
                <a:solidFill>
                  <a:srgbClr val="595959"/>
                </a:solidFill>
              </a:rPr>
              <a:t> </a:t>
            </a:r>
          </a:p>
          <a:p>
            <a:pPr marL="0" indent="0">
              <a:buNone/>
            </a:pPr>
            <a:endParaRPr lang="de-DE" sz="4800" dirty="0" smtClean="0">
              <a:solidFill>
                <a:srgbClr val="595959"/>
              </a:solidFill>
            </a:endParaRPr>
          </a:p>
          <a:p>
            <a:pPr marL="0" indent="0">
              <a:buNone/>
            </a:pPr>
            <a:r>
              <a:rPr lang="de-DE" sz="4800" dirty="0" smtClean="0">
                <a:solidFill>
                  <a:srgbClr val="595959"/>
                </a:solidFill>
              </a:rPr>
              <a:t>Bedingung:</a:t>
            </a:r>
            <a:endParaRPr lang="de-DE" sz="4800" dirty="0">
              <a:solidFill>
                <a:srgbClr val="595959"/>
              </a:solidFill>
            </a:endParaRPr>
          </a:p>
          <a:p>
            <a:pPr lvl="3"/>
            <a:r>
              <a:rPr lang="de-DE" sz="4800" dirty="0" smtClean="0">
                <a:solidFill>
                  <a:srgbClr val="595959"/>
                </a:solidFill>
              </a:rPr>
              <a:t>Embargofrist </a:t>
            </a:r>
            <a:r>
              <a:rPr lang="de-DE" sz="4800" dirty="0">
                <a:solidFill>
                  <a:srgbClr val="595959"/>
                </a:solidFill>
              </a:rPr>
              <a:t>von zwölf Monaten</a:t>
            </a:r>
          </a:p>
          <a:p>
            <a:pPr marL="0" indent="0">
              <a:buNone/>
            </a:pPr>
            <a:r>
              <a:rPr lang="de-DE" sz="4800" dirty="0">
                <a:solidFill>
                  <a:srgbClr val="595959"/>
                </a:solidFill>
              </a:rPr>
              <a:t>  </a:t>
            </a:r>
          </a:p>
          <a:p>
            <a:pPr marL="0" indent="0">
              <a:buNone/>
            </a:pPr>
            <a:r>
              <a:rPr lang="de-DE" sz="3700" b="1" dirty="0"/>
              <a:t> </a:t>
            </a:r>
            <a:endParaRPr lang="de-DE" sz="3700" dirty="0"/>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14805796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525963"/>
          </a:xfrm>
        </p:spPr>
        <p:txBody>
          <a:bodyPr>
            <a:normAutofit fontScale="32500" lnSpcReduction="20000"/>
          </a:bodyPr>
          <a:lstStyle/>
          <a:p>
            <a:pPr marL="0" indent="0">
              <a:buNone/>
            </a:pPr>
            <a:r>
              <a:rPr lang="de-DE" sz="7400" b="1" dirty="0">
                <a:solidFill>
                  <a:srgbClr val="595959"/>
                </a:solidFill>
              </a:rPr>
              <a:t>Veröffentlichungen in Zeitschriften, Jahrbüchern, Reihen </a:t>
            </a:r>
            <a:endParaRPr lang="de-DE" sz="7400" dirty="0">
              <a:solidFill>
                <a:srgbClr val="595959"/>
              </a:solidFill>
            </a:endParaRPr>
          </a:p>
          <a:p>
            <a:pPr marL="0" indent="0">
              <a:buNone/>
            </a:pPr>
            <a:r>
              <a:rPr lang="de-DE" sz="4800" dirty="0">
                <a:solidFill>
                  <a:srgbClr val="595959"/>
                </a:solidFill>
              </a:rPr>
              <a:t> (</a:t>
            </a:r>
            <a:r>
              <a:rPr lang="de-DE" sz="5800" dirty="0" smtClean="0">
                <a:solidFill>
                  <a:srgbClr val="595959"/>
                </a:solidFill>
              </a:rPr>
              <a:t>= </a:t>
            </a:r>
            <a:r>
              <a:rPr lang="de-DE" sz="5800" dirty="0">
                <a:solidFill>
                  <a:srgbClr val="595959"/>
                </a:solidFill>
              </a:rPr>
              <a:t>periodisch mindestens 2 Mal jährlich </a:t>
            </a:r>
            <a:r>
              <a:rPr lang="de-DE" sz="5800" dirty="0" smtClean="0">
                <a:solidFill>
                  <a:srgbClr val="595959"/>
                </a:solidFill>
              </a:rPr>
              <a:t>erscheinenden Sammlungen)</a:t>
            </a:r>
          </a:p>
          <a:p>
            <a:pPr marL="0" indent="0">
              <a:buNone/>
            </a:pPr>
            <a:r>
              <a:rPr lang="de-DE" sz="5800" dirty="0">
                <a:solidFill>
                  <a:srgbClr val="595959"/>
                </a:solidFill>
              </a:rPr>
              <a:t> </a:t>
            </a:r>
          </a:p>
          <a:p>
            <a:pPr marL="0" indent="0">
              <a:buNone/>
            </a:pPr>
            <a:endParaRPr lang="de-DE" sz="5800" dirty="0" smtClean="0">
              <a:solidFill>
                <a:srgbClr val="595959"/>
              </a:solidFill>
            </a:endParaRPr>
          </a:p>
          <a:p>
            <a:pPr marL="0" indent="0">
              <a:buNone/>
            </a:pPr>
            <a:r>
              <a:rPr lang="de-DE" sz="5800" u="sng" dirty="0" smtClean="0">
                <a:solidFill>
                  <a:srgbClr val="595959"/>
                </a:solidFill>
              </a:rPr>
              <a:t>Wenn </a:t>
            </a:r>
            <a:r>
              <a:rPr lang="de-DE" sz="5800" u="sng" dirty="0">
                <a:solidFill>
                  <a:srgbClr val="595959"/>
                </a:solidFill>
              </a:rPr>
              <a:t>ein Verlagsvertrag geschlossen </a:t>
            </a:r>
            <a:r>
              <a:rPr lang="de-DE" sz="5800" u="sng" dirty="0" smtClean="0">
                <a:solidFill>
                  <a:srgbClr val="595959"/>
                </a:solidFill>
              </a:rPr>
              <a:t>wurde:</a:t>
            </a:r>
            <a:endParaRPr lang="de-DE" sz="5800" dirty="0">
              <a:solidFill>
                <a:srgbClr val="595959"/>
              </a:solidFill>
            </a:endParaRPr>
          </a:p>
          <a:p>
            <a:pPr marL="0" indent="0">
              <a:buNone/>
            </a:pPr>
            <a:r>
              <a:rPr lang="de-DE" sz="5800" dirty="0">
                <a:solidFill>
                  <a:srgbClr val="595959"/>
                </a:solidFill>
              </a:rPr>
              <a:t>Verlag hat für die Vervielfältigung, Verbreitung und öffentliche Zugänglichmachung eines entsprechenden Werks im Zweifel ein ausschließliches Nutzungsrecht erworben. Dennoch dürfen Sie Ihren Beitrag nach §38 Abs. 4 des UrhG unter bestimmten Bedingungen anderweitig zweitverwerten.</a:t>
            </a:r>
          </a:p>
          <a:p>
            <a:pPr marL="0" indent="0">
              <a:buNone/>
            </a:pPr>
            <a:r>
              <a:rPr lang="de-DE" sz="5800" dirty="0">
                <a:solidFill>
                  <a:srgbClr val="595959"/>
                </a:solidFill>
              </a:rPr>
              <a:t> </a:t>
            </a:r>
          </a:p>
          <a:p>
            <a:pPr marL="0" indent="0">
              <a:buNone/>
            </a:pPr>
            <a:r>
              <a:rPr lang="de-DE" sz="5800" dirty="0" smtClean="0">
                <a:solidFill>
                  <a:srgbClr val="595959"/>
                </a:solidFill>
              </a:rPr>
              <a:t>Bedingung:</a:t>
            </a:r>
          </a:p>
          <a:p>
            <a:pPr lvl="3"/>
            <a:r>
              <a:rPr lang="de-DE" sz="5800" dirty="0" smtClean="0">
                <a:solidFill>
                  <a:srgbClr val="595959"/>
                </a:solidFill>
              </a:rPr>
              <a:t>Publikation zu mindestens 50% aus öffentlichen Mitteln finanziert</a:t>
            </a:r>
          </a:p>
          <a:p>
            <a:pPr lvl="3"/>
            <a:r>
              <a:rPr lang="de-DE" sz="5800" dirty="0" smtClean="0">
                <a:solidFill>
                  <a:srgbClr val="595959"/>
                </a:solidFill>
              </a:rPr>
              <a:t>Embargofrist von zwölf Monaten</a:t>
            </a:r>
          </a:p>
          <a:p>
            <a:pPr lvl="3"/>
            <a:r>
              <a:rPr lang="de-DE" sz="5800" dirty="0" smtClean="0">
                <a:solidFill>
                  <a:srgbClr val="595959"/>
                </a:solidFill>
              </a:rPr>
              <a:t>Publikation dient keinem gewerblichen Zweck</a:t>
            </a:r>
          </a:p>
          <a:p>
            <a:pPr lvl="3"/>
            <a:r>
              <a:rPr lang="de-DE" sz="5800" dirty="0" smtClean="0">
                <a:solidFill>
                  <a:srgbClr val="595959"/>
                </a:solidFill>
              </a:rPr>
              <a:t>Manuskriptversion</a:t>
            </a: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28010600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genderopenrepos@3x.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3" name="Inhaltsplatzhalter 2"/>
          <p:cNvSpPr>
            <a:spLocks noGrp="1"/>
          </p:cNvSpPr>
          <p:nvPr>
            <p:ph idx="1"/>
          </p:nvPr>
        </p:nvSpPr>
        <p:spPr>
          <a:xfrm>
            <a:off x="457200" y="1600200"/>
            <a:ext cx="8334462" cy="4525963"/>
          </a:xfrm>
        </p:spPr>
        <p:txBody>
          <a:bodyPr>
            <a:normAutofit fontScale="62500" lnSpcReduction="20000"/>
          </a:bodyPr>
          <a:lstStyle/>
          <a:p>
            <a:pPr marL="0" indent="0">
              <a:buNone/>
            </a:pPr>
            <a:r>
              <a:rPr lang="de-DE" b="1" dirty="0" smtClean="0">
                <a:solidFill>
                  <a:srgbClr val="595959"/>
                </a:solidFill>
              </a:rPr>
              <a:t>Aufsätze/Artikel </a:t>
            </a:r>
            <a:r>
              <a:rPr lang="de-DE" b="1" dirty="0">
                <a:solidFill>
                  <a:srgbClr val="595959"/>
                </a:solidFill>
              </a:rPr>
              <a:t>in Handbüchern, Lexika, Festschriften </a:t>
            </a:r>
            <a:r>
              <a:rPr lang="de-DE" b="1" dirty="0" smtClean="0">
                <a:solidFill>
                  <a:srgbClr val="595959"/>
                </a:solidFill>
              </a:rPr>
              <a:t>oder </a:t>
            </a:r>
            <a:r>
              <a:rPr lang="de-DE" b="1" dirty="0">
                <a:solidFill>
                  <a:srgbClr val="595959"/>
                </a:solidFill>
              </a:rPr>
              <a:t>Kongressbänden </a:t>
            </a:r>
            <a:endParaRPr lang="de-DE" dirty="0">
              <a:solidFill>
                <a:srgbClr val="595959"/>
              </a:solidFill>
            </a:endParaRPr>
          </a:p>
          <a:p>
            <a:pPr marL="0" indent="0">
              <a:buNone/>
            </a:pPr>
            <a:r>
              <a:rPr lang="de-DE" dirty="0">
                <a:solidFill>
                  <a:srgbClr val="595959"/>
                </a:solidFill>
              </a:rPr>
              <a:t>(</a:t>
            </a:r>
            <a:r>
              <a:rPr lang="de-DE" sz="3000" dirty="0" smtClean="0">
                <a:solidFill>
                  <a:srgbClr val="595959"/>
                </a:solidFill>
              </a:rPr>
              <a:t>= monographischen, </a:t>
            </a:r>
            <a:r>
              <a:rPr lang="de-DE" sz="3000" dirty="0">
                <a:solidFill>
                  <a:srgbClr val="595959"/>
                </a:solidFill>
              </a:rPr>
              <a:t>nicht periodisch </a:t>
            </a:r>
            <a:r>
              <a:rPr lang="de-DE" sz="3000" dirty="0" smtClean="0">
                <a:solidFill>
                  <a:srgbClr val="595959"/>
                </a:solidFill>
              </a:rPr>
              <a:t>erscheinenden Sammlungen)</a:t>
            </a:r>
            <a:endParaRPr lang="de-DE" sz="3000" dirty="0">
              <a:solidFill>
                <a:srgbClr val="595959"/>
              </a:solidFill>
            </a:endParaRPr>
          </a:p>
          <a:p>
            <a:pPr marL="0" indent="0">
              <a:buNone/>
            </a:pPr>
            <a:r>
              <a:rPr lang="de-DE" sz="3000" dirty="0">
                <a:solidFill>
                  <a:srgbClr val="595959"/>
                </a:solidFill>
              </a:rPr>
              <a:t> </a:t>
            </a:r>
          </a:p>
          <a:p>
            <a:pPr marL="0" indent="0">
              <a:buNone/>
            </a:pPr>
            <a:endParaRPr lang="de-DE" sz="3000" u="sng" dirty="0" smtClean="0">
              <a:solidFill>
                <a:srgbClr val="595959"/>
              </a:solidFill>
            </a:endParaRPr>
          </a:p>
          <a:p>
            <a:pPr marL="0" indent="0">
              <a:buNone/>
            </a:pPr>
            <a:r>
              <a:rPr lang="de-DE" sz="3000" u="sng" dirty="0" smtClean="0">
                <a:solidFill>
                  <a:srgbClr val="595959"/>
                </a:solidFill>
              </a:rPr>
              <a:t>Wenn </a:t>
            </a:r>
            <a:r>
              <a:rPr lang="de-DE" sz="3000" b="1" i="1" u="sng" dirty="0">
                <a:solidFill>
                  <a:srgbClr val="595959"/>
                </a:solidFill>
              </a:rPr>
              <a:t>kein</a:t>
            </a:r>
            <a:r>
              <a:rPr lang="de-DE" sz="3000" u="sng" dirty="0">
                <a:solidFill>
                  <a:srgbClr val="595959"/>
                </a:solidFill>
              </a:rPr>
              <a:t> Verlagsvertrag geschlossen wurde</a:t>
            </a:r>
            <a:r>
              <a:rPr lang="de-DE" sz="3000" dirty="0">
                <a:solidFill>
                  <a:srgbClr val="595959"/>
                </a:solidFill>
              </a:rPr>
              <a:t>:</a:t>
            </a:r>
          </a:p>
          <a:p>
            <a:pPr marL="0" indent="0">
              <a:buNone/>
            </a:pPr>
            <a:r>
              <a:rPr lang="de-DE" sz="3000" dirty="0">
                <a:solidFill>
                  <a:srgbClr val="595959"/>
                </a:solidFill>
              </a:rPr>
              <a:t>Verlag hat für die Vervielfältigung, Verbreitung und öffentliche Zugänglichmachung eines entsprechenden Werks im Zweifel ein ausschließliches Nutzungsrecht erworben. Dennoch darf </a:t>
            </a:r>
            <a:r>
              <a:rPr lang="de-DE" sz="3000" dirty="0" smtClean="0">
                <a:solidFill>
                  <a:srgbClr val="595959"/>
                </a:solidFill>
              </a:rPr>
              <a:t>ein </a:t>
            </a:r>
            <a:r>
              <a:rPr lang="de-DE" sz="3000" dirty="0">
                <a:solidFill>
                  <a:srgbClr val="595959"/>
                </a:solidFill>
              </a:rPr>
              <a:t>Beitrag nach §38 Abs. 2 des UrhG anderweitig zweitverwertet </a:t>
            </a:r>
            <a:r>
              <a:rPr lang="de-DE" sz="3000" dirty="0" smtClean="0">
                <a:solidFill>
                  <a:srgbClr val="595959"/>
                </a:solidFill>
              </a:rPr>
              <a:t>werden. </a:t>
            </a:r>
          </a:p>
          <a:p>
            <a:pPr marL="0" indent="0">
              <a:buNone/>
            </a:pPr>
            <a:r>
              <a:rPr lang="de-DE" sz="3000" dirty="0">
                <a:solidFill>
                  <a:srgbClr val="595959"/>
                </a:solidFill>
              </a:rPr>
              <a:t> </a:t>
            </a:r>
          </a:p>
          <a:p>
            <a:pPr marL="0" indent="0">
              <a:buNone/>
            </a:pPr>
            <a:r>
              <a:rPr lang="de-DE" sz="3000" dirty="0" smtClean="0">
                <a:solidFill>
                  <a:srgbClr val="595959"/>
                </a:solidFill>
              </a:rPr>
              <a:t>Bedingung:</a:t>
            </a:r>
            <a:endParaRPr lang="de-DE" sz="3000" dirty="0">
              <a:solidFill>
                <a:srgbClr val="595959"/>
              </a:solidFill>
            </a:endParaRPr>
          </a:p>
          <a:p>
            <a:pPr lvl="3"/>
            <a:r>
              <a:rPr lang="de-DE" sz="2700" dirty="0" smtClean="0">
                <a:solidFill>
                  <a:srgbClr val="595959"/>
                </a:solidFill>
              </a:rPr>
              <a:t>Publikation </a:t>
            </a:r>
            <a:r>
              <a:rPr lang="de-DE" sz="2700" dirty="0">
                <a:solidFill>
                  <a:srgbClr val="595959"/>
                </a:solidFill>
              </a:rPr>
              <a:t>wurde finanziell nicht honoriert </a:t>
            </a:r>
            <a:endParaRPr lang="de-DE" sz="2700" dirty="0" smtClean="0">
              <a:solidFill>
                <a:srgbClr val="595959"/>
              </a:solidFill>
            </a:endParaRPr>
          </a:p>
          <a:p>
            <a:pPr lvl="3"/>
            <a:r>
              <a:rPr lang="de-DE" sz="2700" dirty="0" smtClean="0">
                <a:solidFill>
                  <a:srgbClr val="595959"/>
                </a:solidFill>
              </a:rPr>
              <a:t>Embargofrist </a:t>
            </a:r>
            <a:r>
              <a:rPr lang="de-DE" sz="2700" dirty="0">
                <a:solidFill>
                  <a:srgbClr val="595959"/>
                </a:solidFill>
              </a:rPr>
              <a:t>von zwölf Monaten</a:t>
            </a:r>
          </a:p>
          <a:p>
            <a:pPr marL="0" indent="0">
              <a:buNone/>
            </a:pPr>
            <a:r>
              <a:rPr lang="de-DE" b="1" dirty="0" smtClean="0"/>
              <a:t> </a:t>
            </a:r>
          </a:p>
          <a:p>
            <a:endParaRPr lang="de-DE" dirty="0"/>
          </a:p>
        </p:txBody>
      </p:sp>
    </p:spTree>
    <p:extLst>
      <p:ext uri="{BB962C8B-B14F-4D97-AF65-F5344CB8AC3E}">
        <p14:creationId xmlns:p14="http://schemas.microsoft.com/office/powerpoint/2010/main" val="10613961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199" y="1600200"/>
            <a:ext cx="8342851" cy="4525963"/>
          </a:xfrm>
        </p:spPr>
        <p:txBody>
          <a:bodyPr>
            <a:normAutofit/>
          </a:bodyPr>
          <a:lstStyle/>
          <a:p>
            <a:pPr marL="0" indent="0">
              <a:buNone/>
            </a:pPr>
            <a:r>
              <a:rPr lang="de-DE" sz="2000" b="1" dirty="0" smtClean="0">
                <a:solidFill>
                  <a:srgbClr val="595959"/>
                </a:solidFill>
              </a:rPr>
              <a:t>Aufsätze/Artikel in </a:t>
            </a:r>
            <a:r>
              <a:rPr lang="de-DE" sz="2000" b="1" dirty="0">
                <a:solidFill>
                  <a:srgbClr val="595959"/>
                </a:solidFill>
              </a:rPr>
              <a:t>Handbüchern, Lexika, </a:t>
            </a:r>
            <a:r>
              <a:rPr lang="de-DE" sz="2000" b="1" dirty="0" smtClean="0">
                <a:solidFill>
                  <a:srgbClr val="595959"/>
                </a:solidFill>
              </a:rPr>
              <a:t>Festschriften oder </a:t>
            </a:r>
            <a:r>
              <a:rPr lang="de-DE" sz="2000" b="1" dirty="0">
                <a:solidFill>
                  <a:srgbClr val="595959"/>
                </a:solidFill>
              </a:rPr>
              <a:t>Kongressbänden </a:t>
            </a:r>
            <a:endParaRPr lang="de-DE" sz="2000" b="1" dirty="0" smtClean="0">
              <a:solidFill>
                <a:srgbClr val="595959"/>
              </a:solidFill>
            </a:endParaRPr>
          </a:p>
          <a:p>
            <a:pPr marL="0" indent="0">
              <a:buNone/>
            </a:pPr>
            <a:r>
              <a:rPr lang="de-DE" sz="2200" dirty="0">
                <a:solidFill>
                  <a:srgbClr val="595959"/>
                </a:solidFill>
              </a:rPr>
              <a:t>(</a:t>
            </a:r>
            <a:r>
              <a:rPr lang="de-DE" sz="1900" dirty="0" smtClean="0">
                <a:solidFill>
                  <a:srgbClr val="595959"/>
                </a:solidFill>
              </a:rPr>
              <a:t>= </a:t>
            </a:r>
            <a:r>
              <a:rPr lang="de-DE" sz="1900" dirty="0">
                <a:solidFill>
                  <a:srgbClr val="595959"/>
                </a:solidFill>
              </a:rPr>
              <a:t>monographischen, nicht periodisch erscheinenden </a:t>
            </a:r>
            <a:r>
              <a:rPr lang="de-DE" sz="1900" dirty="0" smtClean="0">
                <a:solidFill>
                  <a:srgbClr val="595959"/>
                </a:solidFill>
              </a:rPr>
              <a:t>Sammlungen)</a:t>
            </a:r>
            <a:endParaRPr lang="de-DE" sz="1900" dirty="0">
              <a:solidFill>
                <a:srgbClr val="595959"/>
              </a:solidFill>
            </a:endParaRPr>
          </a:p>
          <a:p>
            <a:endParaRPr lang="de-DE" sz="1900" dirty="0">
              <a:solidFill>
                <a:srgbClr val="595959"/>
              </a:solidFill>
            </a:endParaRPr>
          </a:p>
          <a:p>
            <a:pPr marL="0" indent="0">
              <a:buNone/>
            </a:pPr>
            <a:r>
              <a:rPr lang="de-DE" sz="1900" b="1" dirty="0">
                <a:solidFill>
                  <a:srgbClr val="595959"/>
                </a:solidFill>
              </a:rPr>
              <a:t> </a:t>
            </a:r>
            <a:endParaRPr lang="de-DE" sz="1900" dirty="0">
              <a:solidFill>
                <a:srgbClr val="595959"/>
              </a:solidFill>
            </a:endParaRPr>
          </a:p>
          <a:p>
            <a:pPr marL="0" indent="0">
              <a:buNone/>
            </a:pPr>
            <a:r>
              <a:rPr lang="de-DE" sz="1900" u="sng" dirty="0">
                <a:solidFill>
                  <a:srgbClr val="595959"/>
                </a:solidFill>
              </a:rPr>
              <a:t>Wenn Verlagsvertrag geschlossen wurde</a:t>
            </a:r>
            <a:r>
              <a:rPr lang="de-DE" sz="1900" dirty="0">
                <a:solidFill>
                  <a:srgbClr val="595959"/>
                </a:solidFill>
              </a:rPr>
              <a:t>:</a:t>
            </a:r>
          </a:p>
          <a:p>
            <a:pPr marL="0" indent="0">
              <a:buNone/>
            </a:pPr>
            <a:r>
              <a:rPr lang="de-DE" sz="1900" dirty="0">
                <a:solidFill>
                  <a:srgbClr val="595959"/>
                </a:solidFill>
                <a:sym typeface="Wingdings" panose="05000000000000000000" pitchFamily="2" charset="2"/>
              </a:rPr>
              <a:t></a:t>
            </a:r>
            <a:r>
              <a:rPr lang="de-DE" sz="1900" dirty="0">
                <a:solidFill>
                  <a:srgbClr val="595959"/>
                </a:solidFill>
              </a:rPr>
              <a:t>  Klärung Zweitveröffentlichungsrecht mit Verlag / Kulanz?</a:t>
            </a:r>
          </a:p>
          <a:p>
            <a:pPr marL="0" indent="0">
              <a:buNone/>
            </a:pPr>
            <a:endParaRPr lang="de-DE" sz="2100" dirty="0">
              <a:solidFill>
                <a:srgbClr val="595959"/>
              </a:solidFill>
            </a:endParaRP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19540084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525963"/>
          </a:xfrm>
        </p:spPr>
        <p:txBody>
          <a:bodyPr>
            <a:normAutofit/>
          </a:bodyPr>
          <a:lstStyle/>
          <a:p>
            <a:pPr marL="0" indent="0">
              <a:buNone/>
            </a:pPr>
            <a:r>
              <a:rPr lang="de-DE" sz="2400" b="1" dirty="0" smtClean="0">
                <a:solidFill>
                  <a:srgbClr val="595959"/>
                </a:solidFill>
              </a:rPr>
              <a:t>Sonderregelung nach §137l UrhG</a:t>
            </a:r>
            <a:endParaRPr lang="de-DE" sz="2400" dirty="0" smtClean="0">
              <a:solidFill>
                <a:srgbClr val="595959"/>
              </a:solidFill>
            </a:endParaRP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5861708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525963"/>
          </a:xfrm>
        </p:spPr>
        <p:txBody>
          <a:bodyPr>
            <a:normAutofit fontScale="92500"/>
          </a:bodyPr>
          <a:lstStyle/>
          <a:p>
            <a:pPr marL="0" indent="0">
              <a:buNone/>
            </a:pPr>
            <a:r>
              <a:rPr lang="de-DE" sz="2400" b="1" dirty="0">
                <a:solidFill>
                  <a:srgbClr val="595959"/>
                </a:solidFill>
              </a:rPr>
              <a:t>Was erlaubt das Zweitveröffentlichungsrecht im Urheberrecht</a:t>
            </a:r>
            <a:r>
              <a:rPr lang="de-DE" sz="2400" b="1" dirty="0" smtClean="0">
                <a:solidFill>
                  <a:srgbClr val="595959"/>
                </a:solidFill>
              </a:rPr>
              <a:t>?</a:t>
            </a:r>
            <a:endParaRPr lang="de-DE" sz="2400" dirty="0">
              <a:solidFill>
                <a:srgbClr val="595959"/>
              </a:solidFill>
            </a:endParaRPr>
          </a:p>
          <a:p>
            <a:pPr marL="0" indent="0">
              <a:buNone/>
            </a:pPr>
            <a:endParaRPr lang="de-DE" sz="1300" dirty="0" smtClean="0">
              <a:solidFill>
                <a:srgbClr val="595959"/>
              </a:solidFill>
            </a:endParaRPr>
          </a:p>
          <a:p>
            <a:pPr marL="0" indent="0">
              <a:buNone/>
            </a:pPr>
            <a:r>
              <a:rPr lang="de-DE" sz="1900" dirty="0" err="1" smtClean="0">
                <a:solidFill>
                  <a:srgbClr val="595959"/>
                </a:solidFill>
              </a:rPr>
              <a:t>Autor_innen</a:t>
            </a:r>
            <a:r>
              <a:rPr lang="de-DE" sz="1900" dirty="0" smtClean="0">
                <a:solidFill>
                  <a:srgbClr val="595959"/>
                </a:solidFill>
              </a:rPr>
              <a:t> </a:t>
            </a:r>
            <a:r>
              <a:rPr lang="de-DE" sz="1900" dirty="0">
                <a:solidFill>
                  <a:srgbClr val="595959"/>
                </a:solidFill>
              </a:rPr>
              <a:t>von finanziell nicht honorierten wissenschaftlichen Beiträgen in Textsammlungen (Zeitschriften und Sammelbände) können ihren Beitrag nach einer Embargofrist von 12 Monaten anderweitig vervielfältigen, verbreiten und öffentlich zugänglich machen, sofern dieser Beitrag nach dem 1. Januar 1995 erschienen ist und sofern mit dem Verlag oder sonstigen Dritten nichts anderes vereinbart wurde. </a:t>
            </a:r>
            <a:endParaRPr lang="de-DE" sz="1900" dirty="0" smtClean="0">
              <a:solidFill>
                <a:srgbClr val="595959"/>
              </a:solidFill>
            </a:endParaRPr>
          </a:p>
          <a:p>
            <a:pPr marL="0" indent="0">
              <a:buNone/>
            </a:pPr>
            <a:r>
              <a:rPr lang="de-DE" sz="1900" dirty="0" smtClean="0">
                <a:solidFill>
                  <a:srgbClr val="595959"/>
                </a:solidFill>
              </a:rPr>
              <a:t>Laut </a:t>
            </a:r>
            <a:r>
              <a:rPr lang="de-DE" sz="1900" dirty="0">
                <a:solidFill>
                  <a:srgbClr val="595959"/>
                </a:solidFill>
              </a:rPr>
              <a:t>§38 Abs. 1 und 2 des Urheberrechtsgesetzes erwirbt der Verlag bei der Aufnahme des Werkes in eine Textsammlung (Zeitschrift oder Sammelband) im Zweifel zwar ein ausschließliches Nutzungsrecht zur Vervielfältigung und Verbreitung. </a:t>
            </a:r>
            <a:endParaRPr lang="de-DE" sz="1900" dirty="0" smtClean="0">
              <a:solidFill>
                <a:srgbClr val="595959"/>
              </a:solidFill>
            </a:endParaRPr>
          </a:p>
          <a:p>
            <a:pPr marL="0" indent="0">
              <a:buNone/>
            </a:pPr>
            <a:r>
              <a:rPr lang="de-DE" sz="1900" dirty="0" smtClean="0">
                <a:solidFill>
                  <a:srgbClr val="595959"/>
                </a:solidFill>
              </a:rPr>
              <a:t>Nach </a:t>
            </a:r>
            <a:r>
              <a:rPr lang="de-DE" sz="1900" dirty="0">
                <a:solidFill>
                  <a:srgbClr val="595959"/>
                </a:solidFill>
              </a:rPr>
              <a:t>Ablauf von 12 Monaten nach Erscheinen endet jedoch das ausschließliche Nutzungsrecht auf Seiten des Verlages. </a:t>
            </a:r>
            <a:r>
              <a:rPr lang="de-DE" sz="1900" dirty="0" err="1">
                <a:solidFill>
                  <a:srgbClr val="595959"/>
                </a:solidFill>
              </a:rPr>
              <a:t>Autor_innen</a:t>
            </a:r>
            <a:r>
              <a:rPr lang="de-DE" sz="1900" dirty="0">
                <a:solidFill>
                  <a:srgbClr val="595959"/>
                </a:solidFill>
              </a:rPr>
              <a:t> steht es dann frei, ihr Werk z.B. mit einer </a:t>
            </a:r>
            <a:r>
              <a:rPr lang="de-DE" sz="1900" i="1" dirty="0">
                <a:solidFill>
                  <a:srgbClr val="595959"/>
                </a:solidFill>
              </a:rPr>
              <a:t>Creative </a:t>
            </a:r>
            <a:r>
              <a:rPr lang="de-DE" sz="1900" i="1" dirty="0" err="1">
                <a:solidFill>
                  <a:srgbClr val="595959"/>
                </a:solidFill>
              </a:rPr>
              <a:t>Commons</a:t>
            </a:r>
            <a:r>
              <a:rPr lang="de-DE" sz="1900" dirty="0">
                <a:solidFill>
                  <a:srgbClr val="595959"/>
                </a:solidFill>
              </a:rPr>
              <a:t>-Lizenz auszustatten und auf einem Repositorium oder einem anderen Publikationsort erneut zu veröffentlichen (Zweitveröffentlichung</a:t>
            </a:r>
            <a:r>
              <a:rPr lang="de-DE" sz="1900" dirty="0" smtClean="0">
                <a:solidFill>
                  <a:srgbClr val="595959"/>
                </a:solidFill>
              </a:rPr>
              <a:t>).</a:t>
            </a: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31073778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525963"/>
          </a:xfrm>
        </p:spPr>
        <p:txBody>
          <a:bodyPr>
            <a:normAutofit/>
          </a:bodyPr>
          <a:lstStyle/>
          <a:p>
            <a:pPr marL="0" indent="0">
              <a:buNone/>
            </a:pPr>
            <a:r>
              <a:rPr lang="de-DE" sz="2400" b="1" dirty="0">
                <a:solidFill>
                  <a:srgbClr val="595959"/>
                </a:solidFill>
              </a:rPr>
              <a:t>Monografien</a:t>
            </a:r>
            <a:endParaRPr lang="de-DE" sz="2400" dirty="0">
              <a:solidFill>
                <a:srgbClr val="595959"/>
              </a:solidFill>
            </a:endParaRPr>
          </a:p>
          <a:p>
            <a:pPr marL="0" indent="0">
              <a:buNone/>
            </a:pPr>
            <a:endParaRPr lang="de-DE" sz="2800" dirty="0" smtClean="0">
              <a:solidFill>
                <a:srgbClr val="595959"/>
              </a:solidFill>
            </a:endParaRPr>
          </a:p>
          <a:p>
            <a:pPr marL="0" indent="0">
              <a:buNone/>
            </a:pPr>
            <a:r>
              <a:rPr lang="de-DE" sz="1900" dirty="0">
                <a:solidFill>
                  <a:srgbClr val="595959"/>
                </a:solidFill>
              </a:rPr>
              <a:t>Monografien können nur dann in einem Repositorium wie z.B. </a:t>
            </a:r>
            <a:r>
              <a:rPr lang="de-DE" sz="1900" i="1" dirty="0" err="1">
                <a:solidFill>
                  <a:srgbClr val="595959"/>
                </a:solidFill>
              </a:rPr>
              <a:t>GenderOpen</a:t>
            </a:r>
            <a:r>
              <a:rPr lang="de-DE" sz="1900" dirty="0">
                <a:solidFill>
                  <a:srgbClr val="595959"/>
                </a:solidFill>
              </a:rPr>
              <a:t> oder an einem anderen Publikationsort zweitveröffentlicht werden, wenn dafür die Erlaubnis des Verlags bzw. sonstiger Dritter, denen Rechte am Werk eingeräumt wurden, vorliegt. </a:t>
            </a:r>
            <a:endParaRPr lang="de-DE" sz="1900" dirty="0" smtClean="0">
              <a:solidFill>
                <a:srgbClr val="595959"/>
              </a:solidFill>
            </a:endParaRPr>
          </a:p>
          <a:p>
            <a:pPr marL="0" indent="0">
              <a:buNone/>
            </a:pPr>
            <a:endParaRPr lang="de-DE" sz="1900" dirty="0">
              <a:solidFill>
                <a:srgbClr val="595959"/>
              </a:solidFill>
            </a:endParaRPr>
          </a:p>
          <a:p>
            <a:pPr marL="0" indent="0">
              <a:buNone/>
            </a:pPr>
            <a:r>
              <a:rPr lang="de-DE" sz="1900" dirty="0">
                <a:solidFill>
                  <a:srgbClr val="595959"/>
                </a:solidFill>
                <a:sym typeface="Wingdings" panose="05000000000000000000" pitchFamily="2" charset="2"/>
              </a:rPr>
              <a:t> </a:t>
            </a:r>
            <a:r>
              <a:rPr lang="de-DE" sz="1900" dirty="0">
                <a:solidFill>
                  <a:srgbClr val="595959"/>
                </a:solidFill>
              </a:rPr>
              <a:t>Vertrag konsultieren und ggf. Kontakt zu Verlag oder sonstigen Dritten, denen Rechte an dem Werk eingeräumt wurden, aufnehmen </a:t>
            </a:r>
          </a:p>
          <a:p>
            <a:pPr marL="0" indent="0">
              <a:buNone/>
            </a:pPr>
            <a:endParaRPr lang="de-DE" sz="1900" dirty="0">
              <a:solidFill>
                <a:srgbClr val="595959"/>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29434031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525963"/>
          </a:xfrm>
        </p:spPr>
        <p:txBody>
          <a:bodyPr>
            <a:normAutofit/>
          </a:bodyPr>
          <a:lstStyle/>
          <a:p>
            <a:pPr marL="0" indent="0">
              <a:buNone/>
            </a:pPr>
            <a:r>
              <a:rPr lang="de-DE" sz="2400" b="1" dirty="0">
                <a:solidFill>
                  <a:srgbClr val="595959"/>
                </a:solidFill>
              </a:rPr>
              <a:t>Unveröffentlichte Werke</a:t>
            </a:r>
            <a:endParaRPr lang="de-DE" sz="2400" dirty="0">
              <a:solidFill>
                <a:srgbClr val="595959"/>
              </a:solidFill>
            </a:endParaRP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49611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2125076"/>
            <a:ext cx="8229600" cy="4525963"/>
          </a:xfrm>
        </p:spPr>
        <p:txBody>
          <a:bodyPr>
            <a:normAutofit/>
          </a:bodyPr>
          <a:lstStyle/>
          <a:p>
            <a:pPr marL="0" indent="0">
              <a:buNone/>
            </a:pPr>
            <a:endParaRPr lang="de-DE" sz="2800" dirty="0" smtClean="0">
              <a:solidFill>
                <a:schemeClr val="tx1">
                  <a:lumMod val="65000"/>
                  <a:lumOff val="35000"/>
                </a:schemeClr>
              </a:solidFill>
            </a:endParaRPr>
          </a:p>
          <a:p>
            <a:pPr marL="0" indent="0">
              <a:buNone/>
            </a:pPr>
            <a:endParaRPr lang="de-DE" sz="28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a:p>
            <a:pPr marL="0" indent="0">
              <a:buNone/>
            </a:pPr>
            <a:endParaRPr lang="de-DE" sz="11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2" name="Textfeld 1"/>
          <p:cNvSpPr txBox="1"/>
          <p:nvPr/>
        </p:nvSpPr>
        <p:spPr>
          <a:xfrm>
            <a:off x="457200" y="1550917"/>
            <a:ext cx="8103326" cy="3339376"/>
          </a:xfrm>
          <a:prstGeom prst="rect">
            <a:avLst/>
          </a:prstGeom>
          <a:noFill/>
        </p:spPr>
        <p:txBody>
          <a:bodyPr wrap="square" rtlCol="0">
            <a:spAutoFit/>
          </a:bodyPr>
          <a:lstStyle/>
          <a:p>
            <a:r>
              <a:rPr lang="de-DE" sz="2400" b="1" dirty="0" smtClean="0">
                <a:solidFill>
                  <a:srgbClr val="595959"/>
                </a:solidFill>
              </a:rPr>
              <a:t>Geschichte der Open Access Bewegung II: Anfänge</a:t>
            </a:r>
          </a:p>
          <a:p>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ea typeface="Calibri" panose="020F0502020204030204" pitchFamily="34" charset="0"/>
                <a:cs typeface="Times New Roman" panose="02020603050405020304" pitchFamily="18" charset="0"/>
              </a:rPr>
              <a:t>2002: </a:t>
            </a:r>
            <a:r>
              <a:rPr lang="de-DE" sz="1900" i="1" dirty="0" smtClean="0">
                <a:solidFill>
                  <a:srgbClr val="595959"/>
                </a:solidFill>
                <a:ea typeface="Calibri" panose="020F0502020204030204" pitchFamily="34" charset="0"/>
                <a:cs typeface="Times New Roman" panose="02020603050405020304" pitchFamily="18" charset="0"/>
                <a:hlinkClick r:id="rId3"/>
              </a:rPr>
              <a:t>Budapest </a:t>
            </a:r>
            <a:r>
              <a:rPr lang="de-DE" sz="1900" i="1" dirty="0">
                <a:solidFill>
                  <a:srgbClr val="595959"/>
                </a:solidFill>
                <a:ea typeface="Calibri" panose="020F0502020204030204" pitchFamily="34" charset="0"/>
                <a:cs typeface="Times New Roman" panose="02020603050405020304" pitchFamily="18" charset="0"/>
                <a:hlinkClick r:id="rId3"/>
              </a:rPr>
              <a:t>Open Access Initiative </a:t>
            </a:r>
            <a:r>
              <a:rPr lang="de-DE" sz="1900" dirty="0">
                <a:solidFill>
                  <a:srgbClr val="595959"/>
                </a:solidFill>
                <a:ea typeface="Calibri" panose="020F0502020204030204" pitchFamily="34" charset="0"/>
                <a:cs typeface="Times New Roman" panose="02020603050405020304" pitchFamily="18" charset="0"/>
              </a:rPr>
              <a:t>(BOAI</a:t>
            </a:r>
            <a:r>
              <a:rPr lang="de-DE" sz="1900" dirty="0" smtClean="0">
                <a:solidFill>
                  <a:srgbClr val="595959"/>
                </a:solidFill>
                <a:ea typeface="Calibri" panose="020F0502020204030204" pitchFamily="34" charset="0"/>
                <a:cs typeface="Times New Roman" panose="02020603050405020304" pitchFamily="18" charset="0"/>
              </a:rPr>
              <a:t>):</a:t>
            </a:r>
          </a:p>
          <a:p>
            <a:endParaRPr lang="de-DE" sz="1900" dirty="0">
              <a:solidFill>
                <a:srgbClr val="595959"/>
              </a:solidFill>
              <a:cs typeface="Times New Roman" panose="02020603050405020304" pitchFamily="18" charset="0"/>
            </a:endParaRPr>
          </a:p>
          <a:p>
            <a:pPr marL="742950" lvl="1" indent="-285750">
              <a:buFont typeface="Arial" panose="020B0604020202020204" pitchFamily="34" charset="0"/>
              <a:buChar char="•"/>
            </a:pPr>
            <a:r>
              <a:rPr lang="de-DE" sz="1900" dirty="0" smtClean="0">
                <a:solidFill>
                  <a:srgbClr val="595959"/>
                </a:solidFill>
              </a:rPr>
              <a:t>„Frei zugänglich im Internet sollte all jene Literatur sein, die Wissenschaftlerinnen und Wissenschaftler ohne Erwartung, hierfür bezahlt zu werden, veröffentlichen.“ </a:t>
            </a:r>
          </a:p>
          <a:p>
            <a:pPr marL="285750" indent="-285750">
              <a:buFont typeface="Arial" panose="020B0604020202020204" pitchFamily="34" charset="0"/>
              <a:buChar char="•"/>
            </a:pPr>
            <a:endParaRPr lang="de-DE" sz="1900" dirty="0" smtClean="0">
              <a:solidFill>
                <a:srgbClr val="595959"/>
              </a:solidFill>
            </a:endParaRPr>
          </a:p>
          <a:p>
            <a:endParaRPr lang="de-DE" dirty="0" smtClean="0"/>
          </a:p>
          <a:p>
            <a:endParaRPr lang="de-DE" dirty="0"/>
          </a:p>
          <a:p>
            <a:endParaRPr lang="de-DE" dirty="0"/>
          </a:p>
        </p:txBody>
      </p:sp>
    </p:spTree>
    <p:extLst>
      <p:ext uri="{BB962C8B-B14F-4D97-AF65-F5344CB8AC3E}">
        <p14:creationId xmlns:p14="http://schemas.microsoft.com/office/powerpoint/2010/main" val="7281476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525963"/>
          </a:xfrm>
        </p:spPr>
        <p:txBody>
          <a:bodyPr>
            <a:normAutofit/>
          </a:bodyPr>
          <a:lstStyle/>
          <a:p>
            <a:pPr marL="0" indent="0">
              <a:buNone/>
            </a:pPr>
            <a:r>
              <a:rPr lang="de-DE" sz="2400" b="1" dirty="0" smtClean="0">
                <a:solidFill>
                  <a:srgbClr val="595959"/>
                </a:solidFill>
              </a:rPr>
              <a:t>Creative-</a:t>
            </a:r>
            <a:r>
              <a:rPr lang="de-DE" sz="2400" b="1" dirty="0" err="1" smtClean="0">
                <a:solidFill>
                  <a:srgbClr val="595959"/>
                </a:solidFill>
              </a:rPr>
              <a:t>Commons</a:t>
            </a:r>
            <a:r>
              <a:rPr lang="de-DE" sz="2400" b="1" dirty="0">
                <a:solidFill>
                  <a:srgbClr val="595959"/>
                </a:solidFill>
              </a:rPr>
              <a:t>-</a:t>
            </a:r>
            <a:r>
              <a:rPr lang="de-DE" sz="2400" b="1" dirty="0" smtClean="0">
                <a:solidFill>
                  <a:srgbClr val="595959"/>
                </a:solidFill>
              </a:rPr>
              <a:t>Lizenzen </a:t>
            </a:r>
          </a:p>
          <a:p>
            <a:pPr marL="0" lvl="0" indent="0">
              <a:spcAft>
                <a:spcPts val="600"/>
              </a:spcAft>
              <a:buNone/>
            </a:pPr>
            <a:endParaRPr lang="de-DE" sz="1900" dirty="0" smtClean="0">
              <a:solidFill>
                <a:schemeClr val="tx1">
                  <a:lumMod val="65000"/>
                  <a:lumOff val="35000"/>
                </a:schemeClr>
              </a:solidFill>
            </a:endParaRPr>
          </a:p>
          <a:p>
            <a:pPr lvl="0">
              <a:spcAft>
                <a:spcPts val="600"/>
              </a:spcAft>
            </a:pPr>
            <a:r>
              <a:rPr lang="de-DE" sz="1900" dirty="0" smtClean="0">
                <a:solidFill>
                  <a:schemeClr val="tx1">
                    <a:lumMod val="65000"/>
                    <a:lumOff val="35000"/>
                  </a:schemeClr>
                </a:solidFill>
              </a:rPr>
              <a:t>Ausgangssituation: komplexe und teilweise sehr restriktive rechtliche Rahmenbedingungen</a:t>
            </a:r>
          </a:p>
          <a:p>
            <a:pPr marL="0" lvl="0" indent="0">
              <a:spcAft>
                <a:spcPts val="600"/>
              </a:spcAft>
              <a:buNone/>
            </a:pPr>
            <a:r>
              <a:rPr lang="de-DE" sz="1900" dirty="0">
                <a:solidFill>
                  <a:schemeClr val="tx1">
                    <a:lumMod val="65000"/>
                    <a:lumOff val="35000"/>
                  </a:schemeClr>
                </a:solidFill>
              </a:rPr>
              <a:t> </a:t>
            </a:r>
            <a:r>
              <a:rPr lang="de-DE" sz="1900" dirty="0" smtClean="0">
                <a:solidFill>
                  <a:schemeClr val="tx1">
                    <a:lumMod val="65000"/>
                    <a:lumOff val="35000"/>
                  </a:schemeClr>
                </a:solidFill>
              </a:rPr>
              <a:t>     </a:t>
            </a:r>
            <a:r>
              <a:rPr lang="de-DE" sz="1900" dirty="0" smtClean="0">
                <a:solidFill>
                  <a:srgbClr val="595959"/>
                </a:solidFill>
                <a:sym typeface="Wingdings" panose="05000000000000000000" pitchFamily="2" charset="2"/>
              </a:rPr>
              <a:t> Unsicherheit und Unklarheit über erlaubte Nutzungsarten</a:t>
            </a:r>
            <a:endParaRPr lang="de-DE" sz="1900" dirty="0" smtClean="0">
              <a:solidFill>
                <a:schemeClr val="tx1">
                  <a:lumMod val="65000"/>
                  <a:lumOff val="35000"/>
                </a:schemeClr>
              </a:solidFill>
            </a:endParaRPr>
          </a:p>
          <a:p>
            <a:pPr lvl="0">
              <a:spcAft>
                <a:spcPts val="600"/>
              </a:spcAft>
            </a:pPr>
            <a:endParaRPr lang="de-DE" sz="1900" dirty="0">
              <a:solidFill>
                <a:schemeClr val="tx1">
                  <a:lumMod val="65000"/>
                  <a:lumOff val="35000"/>
                </a:schemeClr>
              </a:solidFill>
            </a:endParaRPr>
          </a:p>
          <a:p>
            <a:pPr lvl="0">
              <a:spcAft>
                <a:spcPts val="600"/>
              </a:spcAft>
            </a:pPr>
            <a:r>
              <a:rPr lang="de-DE" sz="1900" dirty="0" smtClean="0">
                <a:solidFill>
                  <a:schemeClr val="tx1">
                    <a:lumMod val="65000"/>
                    <a:lumOff val="35000"/>
                  </a:schemeClr>
                </a:solidFill>
              </a:rPr>
              <a:t>Die Creative-</a:t>
            </a:r>
            <a:r>
              <a:rPr lang="de-DE" sz="1900" dirty="0" err="1" smtClean="0">
                <a:solidFill>
                  <a:schemeClr val="tx1">
                    <a:lumMod val="65000"/>
                    <a:lumOff val="35000"/>
                  </a:schemeClr>
                </a:solidFill>
              </a:rPr>
              <a:t>Commons</a:t>
            </a:r>
            <a:r>
              <a:rPr lang="de-DE" sz="1900" dirty="0">
                <a:solidFill>
                  <a:schemeClr val="tx1">
                    <a:lumMod val="65000"/>
                    <a:lumOff val="35000"/>
                  </a:schemeClr>
                </a:solidFill>
              </a:rPr>
              <a:t>-</a:t>
            </a:r>
            <a:r>
              <a:rPr lang="de-DE" sz="1900" dirty="0" smtClean="0">
                <a:solidFill>
                  <a:schemeClr val="tx1">
                    <a:lumMod val="65000"/>
                    <a:lumOff val="35000"/>
                  </a:schemeClr>
                </a:solidFill>
              </a:rPr>
              <a:t>Organisation wurde 2001 mit der Absicht gegründet, diese Situation zu verbessern:</a:t>
            </a:r>
          </a:p>
          <a:p>
            <a:pPr lvl="1">
              <a:spcAft>
                <a:spcPts val="600"/>
              </a:spcAft>
            </a:pPr>
            <a:r>
              <a:rPr lang="de-DE" sz="1500" dirty="0" smtClean="0">
                <a:solidFill>
                  <a:schemeClr val="tx1">
                    <a:lumMod val="65000"/>
                    <a:lumOff val="35000"/>
                  </a:schemeClr>
                </a:solidFill>
              </a:rPr>
              <a:t>Restriktionen entschärfen und weitreichende Nutzungsarten erlauben</a:t>
            </a:r>
          </a:p>
          <a:p>
            <a:pPr lvl="1">
              <a:spcAft>
                <a:spcPts val="600"/>
              </a:spcAft>
            </a:pPr>
            <a:r>
              <a:rPr lang="de-DE" sz="1500" dirty="0" smtClean="0">
                <a:solidFill>
                  <a:schemeClr val="tx1">
                    <a:lumMod val="65000"/>
                    <a:lumOff val="35000"/>
                  </a:schemeClr>
                </a:solidFill>
              </a:rPr>
              <a:t>Einfache und verständliche Nutzungsbedingungen bereitstellen</a:t>
            </a:r>
          </a:p>
          <a:p>
            <a:pPr marL="0" lvl="0" indent="0">
              <a:spcAft>
                <a:spcPts val="600"/>
              </a:spcAft>
              <a:buNone/>
            </a:pPr>
            <a:r>
              <a:rPr lang="de-DE" sz="1900" dirty="0" smtClean="0">
                <a:solidFill>
                  <a:srgbClr val="595959"/>
                </a:solidFill>
                <a:sym typeface="Wingdings" panose="05000000000000000000" pitchFamily="2" charset="2"/>
              </a:rPr>
              <a:t>      </a:t>
            </a:r>
          </a:p>
          <a:p>
            <a:pPr marL="0" lvl="0" indent="0">
              <a:spcAft>
                <a:spcPts val="600"/>
              </a:spcAft>
              <a:buNone/>
            </a:pPr>
            <a:endParaRPr lang="de-DE" sz="1900" dirty="0" smtClean="0">
              <a:solidFill>
                <a:schemeClr val="tx1">
                  <a:lumMod val="65000"/>
                  <a:lumOff val="35000"/>
                </a:schemeClr>
              </a:solidFill>
            </a:endParaRPr>
          </a:p>
          <a:p>
            <a:pPr lvl="0">
              <a:spcAft>
                <a:spcPts val="600"/>
              </a:spcAft>
            </a:pPr>
            <a:endParaRPr lang="de-DE" sz="1900" dirty="0">
              <a:solidFill>
                <a:srgbClr val="595959"/>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30415656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525963"/>
          </a:xfrm>
        </p:spPr>
        <p:txBody>
          <a:bodyPr>
            <a:normAutofit/>
          </a:bodyPr>
          <a:lstStyle/>
          <a:p>
            <a:pPr marL="0" indent="0">
              <a:buNone/>
            </a:pPr>
            <a:r>
              <a:rPr lang="de-DE" sz="2400" b="1" dirty="0" smtClean="0">
                <a:solidFill>
                  <a:srgbClr val="595959"/>
                </a:solidFill>
              </a:rPr>
              <a:t>Creative-</a:t>
            </a:r>
            <a:r>
              <a:rPr lang="de-DE" sz="2400" b="1" dirty="0" err="1" smtClean="0">
                <a:solidFill>
                  <a:srgbClr val="595959"/>
                </a:solidFill>
              </a:rPr>
              <a:t>Commons</a:t>
            </a:r>
            <a:r>
              <a:rPr lang="de-DE" sz="2400" b="1" dirty="0">
                <a:solidFill>
                  <a:srgbClr val="595959"/>
                </a:solidFill>
              </a:rPr>
              <a:t>-</a:t>
            </a:r>
            <a:r>
              <a:rPr lang="de-DE" sz="2400" b="1" dirty="0" smtClean="0">
                <a:solidFill>
                  <a:srgbClr val="595959"/>
                </a:solidFill>
              </a:rPr>
              <a:t>Lizenzen </a:t>
            </a:r>
          </a:p>
          <a:p>
            <a:pPr marL="0" lvl="0" indent="0">
              <a:spcAft>
                <a:spcPts val="600"/>
              </a:spcAft>
              <a:buNone/>
            </a:pPr>
            <a:endParaRPr lang="de-DE" sz="1900" dirty="0" smtClean="0">
              <a:solidFill>
                <a:schemeClr val="tx1">
                  <a:lumMod val="65000"/>
                  <a:lumOff val="35000"/>
                </a:schemeClr>
              </a:solidFill>
            </a:endParaRPr>
          </a:p>
          <a:p>
            <a:pPr lvl="0">
              <a:spcAft>
                <a:spcPts val="600"/>
              </a:spcAft>
            </a:pPr>
            <a:r>
              <a:rPr lang="de-DE" sz="1900" dirty="0" smtClean="0">
                <a:solidFill>
                  <a:schemeClr val="tx1">
                    <a:lumMod val="65000"/>
                    <a:lumOff val="35000"/>
                  </a:schemeClr>
                </a:solidFill>
                <a:sym typeface="Wingdings" panose="05000000000000000000" pitchFamily="2" charset="2"/>
              </a:rPr>
              <a:t>Was sind Lizenzen ?</a:t>
            </a:r>
          </a:p>
          <a:p>
            <a:pPr lvl="0">
              <a:spcAft>
                <a:spcPts val="600"/>
              </a:spcAft>
            </a:pPr>
            <a:r>
              <a:rPr lang="de-DE" sz="1900" dirty="0" smtClean="0">
                <a:solidFill>
                  <a:schemeClr val="tx1">
                    <a:lumMod val="65000"/>
                    <a:lumOff val="35000"/>
                  </a:schemeClr>
                </a:solidFill>
                <a:sym typeface="Wingdings" panose="05000000000000000000" pitchFamily="2" charset="2"/>
              </a:rPr>
              <a:t>„Lizenzierung bedeutet, [...] Dritten das Recht zu erteilen, ein urheberrechtlich geschütztes Werk zu verwenden.“ </a:t>
            </a:r>
            <a:r>
              <a:rPr lang="de-DE" sz="1900" dirty="0">
                <a:solidFill>
                  <a:schemeClr val="tx1">
                    <a:lumMod val="65000"/>
                    <a:lumOff val="35000"/>
                  </a:schemeClr>
                </a:solidFill>
                <a:sym typeface="Wingdings" panose="05000000000000000000" pitchFamily="2" charset="2"/>
              </a:rPr>
              <a:t>(Praxisleitfaden </a:t>
            </a:r>
            <a:r>
              <a:rPr lang="de-DE" sz="1900" dirty="0" smtClean="0">
                <a:solidFill>
                  <a:schemeClr val="tx1">
                    <a:lumMod val="65000"/>
                    <a:lumOff val="35000"/>
                  </a:schemeClr>
                </a:solidFill>
                <a:sym typeface="Wingdings" panose="05000000000000000000" pitchFamily="2" charset="2"/>
              </a:rPr>
              <a:t>zu Creative-</a:t>
            </a:r>
            <a:r>
              <a:rPr lang="de-DE" sz="1900" dirty="0" err="1" smtClean="0">
                <a:solidFill>
                  <a:schemeClr val="tx1">
                    <a:lumMod val="65000"/>
                    <a:lumOff val="35000"/>
                  </a:schemeClr>
                </a:solidFill>
                <a:sym typeface="Wingdings" panose="05000000000000000000" pitchFamily="2" charset="2"/>
              </a:rPr>
              <a:t>Commons</a:t>
            </a:r>
            <a:r>
              <a:rPr lang="de-DE" sz="1900" dirty="0" smtClean="0">
                <a:solidFill>
                  <a:schemeClr val="tx1">
                    <a:lumMod val="65000"/>
                    <a:lumOff val="35000"/>
                  </a:schemeClr>
                </a:solidFill>
                <a:sym typeface="Wingdings" panose="05000000000000000000" pitchFamily="2" charset="2"/>
              </a:rPr>
              <a:t>-Lizenzen, abrufbar unter </a:t>
            </a:r>
            <a:r>
              <a:rPr lang="de-DE" sz="1900" dirty="0" smtClean="0">
                <a:solidFill>
                  <a:schemeClr val="tx1">
                    <a:lumMod val="65000"/>
                    <a:lumOff val="35000"/>
                  </a:schemeClr>
                </a:solidFill>
                <a:sym typeface="Wingdings" panose="05000000000000000000" pitchFamily="2" charset="2"/>
                <a:hlinkClick r:id="rId2"/>
              </a:rPr>
              <a:t>www.irights.info</a:t>
            </a:r>
            <a:r>
              <a:rPr lang="de-DE" sz="1900" dirty="0" smtClean="0">
                <a:solidFill>
                  <a:schemeClr val="tx1">
                    <a:lumMod val="65000"/>
                    <a:lumOff val="35000"/>
                  </a:schemeClr>
                </a:solidFill>
                <a:sym typeface="Wingdings" panose="05000000000000000000" pitchFamily="2" charset="2"/>
              </a:rPr>
              <a:t>). </a:t>
            </a:r>
            <a:endParaRPr lang="de-DE" sz="1900" dirty="0">
              <a:solidFill>
                <a:schemeClr val="tx1">
                  <a:lumMod val="65000"/>
                  <a:lumOff val="35000"/>
                </a:schemeClr>
              </a:solidFill>
              <a:sym typeface="Wingdings" panose="05000000000000000000" pitchFamily="2" charset="2"/>
            </a:endParaRPr>
          </a:p>
          <a:p>
            <a:pPr lvl="0">
              <a:spcAft>
                <a:spcPts val="600"/>
              </a:spcAft>
            </a:pPr>
            <a:r>
              <a:rPr lang="de-DE" sz="1900" dirty="0" smtClean="0">
                <a:solidFill>
                  <a:schemeClr val="tx1">
                    <a:lumMod val="65000"/>
                    <a:lumOff val="35000"/>
                  </a:schemeClr>
                </a:solidFill>
                <a:sym typeface="Wingdings" panose="05000000000000000000" pitchFamily="2" charset="2"/>
              </a:rPr>
              <a:t>Der mit einem Werk verknüpfte Lizenztext enthält Angaben über die erlaubten bzw. untersagten Nutzungsarten.</a:t>
            </a:r>
            <a:endParaRPr lang="de-DE" sz="1900" dirty="0">
              <a:solidFill>
                <a:schemeClr val="tx1">
                  <a:lumMod val="65000"/>
                  <a:lumOff val="35000"/>
                </a:schemeClr>
              </a:solidFill>
              <a:sym typeface="Wingdings" panose="05000000000000000000" pitchFamily="2" charset="2"/>
            </a:endParaRPr>
          </a:p>
          <a:p>
            <a:pPr lvl="0">
              <a:spcAft>
                <a:spcPts val="600"/>
              </a:spcAft>
            </a:pPr>
            <a:r>
              <a:rPr lang="de-DE" sz="1900" dirty="0" smtClean="0">
                <a:solidFill>
                  <a:schemeClr val="tx1">
                    <a:lumMod val="65000"/>
                    <a:lumOff val="35000"/>
                  </a:schemeClr>
                </a:solidFill>
                <a:sym typeface="Wingdings" panose="05000000000000000000" pitchFamily="2" charset="2"/>
              </a:rPr>
              <a:t>So müssen Interessierte die </a:t>
            </a:r>
            <a:r>
              <a:rPr lang="de-DE" sz="1900" dirty="0" err="1" smtClean="0">
                <a:solidFill>
                  <a:schemeClr val="tx1">
                    <a:lumMod val="65000"/>
                    <a:lumOff val="35000"/>
                  </a:schemeClr>
                </a:solidFill>
                <a:sym typeface="Wingdings" panose="05000000000000000000" pitchFamily="2" charset="2"/>
              </a:rPr>
              <a:t>Inhaber_innen</a:t>
            </a:r>
            <a:r>
              <a:rPr lang="de-DE" sz="1900" dirty="0" smtClean="0">
                <a:solidFill>
                  <a:schemeClr val="tx1">
                    <a:lumMod val="65000"/>
                    <a:lumOff val="35000"/>
                  </a:schemeClr>
                </a:solidFill>
                <a:sym typeface="Wingdings" panose="05000000000000000000" pitchFamily="2" charset="2"/>
              </a:rPr>
              <a:t> der Nutzungsrechte urheberrechtlich geschützter Werke nicht im Einzelfall um Erlaubnis fragen, wenn sie ein Werk auf eine Weise nutzen möchten, die in der entsprechenden Lizenz erlaubt wird.</a:t>
            </a:r>
            <a:endParaRPr lang="de-DE" sz="1900" dirty="0" smtClean="0">
              <a:solidFill>
                <a:srgbClr val="595959"/>
              </a:solidFill>
              <a:sym typeface="Wingdings" panose="05000000000000000000" pitchFamily="2" charset="2"/>
            </a:endParaRPr>
          </a:p>
          <a:p>
            <a:pPr marL="0" lvl="0" indent="0">
              <a:spcAft>
                <a:spcPts val="600"/>
              </a:spcAft>
              <a:buNone/>
            </a:pPr>
            <a:endParaRPr lang="de-DE" sz="1900" dirty="0" smtClean="0">
              <a:solidFill>
                <a:schemeClr val="tx1">
                  <a:lumMod val="65000"/>
                  <a:lumOff val="35000"/>
                </a:schemeClr>
              </a:solidFill>
            </a:endParaRPr>
          </a:p>
          <a:p>
            <a:pPr lvl="0">
              <a:spcAft>
                <a:spcPts val="600"/>
              </a:spcAft>
            </a:pPr>
            <a:endParaRPr lang="de-DE" sz="1900" dirty="0">
              <a:solidFill>
                <a:srgbClr val="595959"/>
              </a:solidFill>
            </a:endParaRPr>
          </a:p>
        </p:txBody>
      </p:sp>
      <p:pic>
        <p:nvPicPr>
          <p:cNvPr id="4" name="Bild 3" descr="genderopenrepos@3x.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39703169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772247"/>
          </a:xfrm>
        </p:spPr>
        <p:txBody>
          <a:bodyPr>
            <a:normAutofit/>
          </a:bodyPr>
          <a:lstStyle/>
          <a:p>
            <a:pPr marL="0" indent="0">
              <a:buNone/>
            </a:pPr>
            <a:r>
              <a:rPr lang="de-DE" sz="2400" b="1" dirty="0" smtClean="0">
                <a:solidFill>
                  <a:srgbClr val="595959"/>
                </a:solidFill>
              </a:rPr>
              <a:t>Creative-</a:t>
            </a:r>
            <a:r>
              <a:rPr lang="de-DE" sz="2400" b="1" dirty="0" err="1" smtClean="0">
                <a:solidFill>
                  <a:srgbClr val="595959"/>
                </a:solidFill>
              </a:rPr>
              <a:t>Commons</a:t>
            </a:r>
            <a:r>
              <a:rPr lang="de-DE" sz="2400" b="1" dirty="0">
                <a:solidFill>
                  <a:srgbClr val="595959"/>
                </a:solidFill>
              </a:rPr>
              <a:t>-</a:t>
            </a:r>
            <a:r>
              <a:rPr lang="de-DE" sz="2400" b="1" dirty="0" smtClean="0">
                <a:solidFill>
                  <a:srgbClr val="595959"/>
                </a:solidFill>
              </a:rPr>
              <a:t>Lizenzen </a:t>
            </a:r>
          </a:p>
          <a:p>
            <a:pPr marL="0" indent="0">
              <a:buNone/>
            </a:pPr>
            <a:r>
              <a:rPr lang="de-DE" sz="1900" dirty="0" smtClean="0">
                <a:solidFill>
                  <a:srgbClr val="595959"/>
                </a:solidFill>
              </a:rPr>
              <a:t>Einzelmodule</a:t>
            </a:r>
          </a:p>
          <a:p>
            <a:pPr marL="0" lvl="0" indent="0">
              <a:spcAft>
                <a:spcPts val="600"/>
              </a:spcAft>
              <a:buNone/>
            </a:pPr>
            <a:endParaRPr lang="de-DE" sz="1900" dirty="0" smtClean="0">
              <a:solidFill>
                <a:schemeClr val="tx1">
                  <a:lumMod val="65000"/>
                  <a:lumOff val="35000"/>
                </a:schemeClr>
              </a:solidFill>
            </a:endParaRPr>
          </a:p>
          <a:p>
            <a:pPr marL="0" lvl="0" indent="0">
              <a:spcAft>
                <a:spcPts val="600"/>
              </a:spcAft>
              <a:buNone/>
            </a:pPr>
            <a:endParaRPr lang="de-DE" sz="1900" dirty="0">
              <a:solidFill>
                <a:srgbClr val="595959"/>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2" name="Abgerundetes Rechteck 1"/>
          <p:cNvSpPr/>
          <p:nvPr/>
        </p:nvSpPr>
        <p:spPr>
          <a:xfrm>
            <a:off x="2069088" y="2736106"/>
            <a:ext cx="1462830" cy="1410586"/>
          </a:xfrm>
          <a:prstGeom prst="roundRect">
            <a:avLst/>
          </a:prstGeom>
          <a:solidFill>
            <a:srgbClr val="FFC000">
              <a:alpha val="74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5" name="Textfeld 4"/>
          <p:cNvSpPr txBox="1"/>
          <p:nvPr/>
        </p:nvSpPr>
        <p:spPr>
          <a:xfrm>
            <a:off x="2069088" y="3179789"/>
            <a:ext cx="1471434" cy="523220"/>
          </a:xfrm>
          <a:prstGeom prst="rect">
            <a:avLst/>
          </a:prstGeom>
          <a:noFill/>
        </p:spPr>
        <p:txBody>
          <a:bodyPr wrap="square" rtlCol="0">
            <a:spAutoFit/>
          </a:bodyPr>
          <a:lstStyle/>
          <a:p>
            <a:pPr algn="ctr"/>
            <a:r>
              <a:rPr lang="de-DE" sz="1400" dirty="0" smtClean="0">
                <a:solidFill>
                  <a:schemeClr val="bg1"/>
                </a:solidFill>
              </a:rPr>
              <a:t>Namensnennung</a:t>
            </a:r>
          </a:p>
          <a:p>
            <a:pPr algn="ctr"/>
            <a:r>
              <a:rPr lang="de-DE" sz="1400" dirty="0" smtClean="0">
                <a:solidFill>
                  <a:schemeClr val="bg1"/>
                </a:solidFill>
              </a:rPr>
              <a:t>(BY)</a:t>
            </a:r>
            <a:endParaRPr lang="de-DE" sz="1400" dirty="0">
              <a:solidFill>
                <a:schemeClr val="bg1"/>
              </a:solidFill>
            </a:endParaRPr>
          </a:p>
        </p:txBody>
      </p:sp>
      <p:sp>
        <p:nvSpPr>
          <p:cNvPr id="6" name="Abgerundetes Rechteck 5"/>
          <p:cNvSpPr/>
          <p:nvPr/>
        </p:nvSpPr>
        <p:spPr>
          <a:xfrm>
            <a:off x="2069088" y="4518831"/>
            <a:ext cx="1462830" cy="1410586"/>
          </a:xfrm>
          <a:prstGeom prst="roundRect">
            <a:avLst/>
          </a:prstGeom>
          <a:solidFill>
            <a:srgbClr val="FFC000">
              <a:alpha val="74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Abgerundetes Rechteck 6"/>
          <p:cNvSpPr/>
          <p:nvPr/>
        </p:nvSpPr>
        <p:spPr>
          <a:xfrm>
            <a:off x="4939324" y="2736106"/>
            <a:ext cx="1462830" cy="1410586"/>
          </a:xfrm>
          <a:prstGeom prst="roundRect">
            <a:avLst/>
          </a:prstGeom>
          <a:solidFill>
            <a:srgbClr val="FFC000">
              <a:alpha val="74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Abgerundetes Rechteck 7"/>
          <p:cNvSpPr/>
          <p:nvPr/>
        </p:nvSpPr>
        <p:spPr>
          <a:xfrm>
            <a:off x="4939324" y="4518831"/>
            <a:ext cx="1462830" cy="1410586"/>
          </a:xfrm>
          <a:prstGeom prst="roundRect">
            <a:avLst/>
          </a:prstGeom>
          <a:solidFill>
            <a:srgbClr val="FFC000">
              <a:alpha val="74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9" name="Textfeld 8"/>
          <p:cNvSpPr txBox="1"/>
          <p:nvPr/>
        </p:nvSpPr>
        <p:spPr>
          <a:xfrm>
            <a:off x="2041113" y="4962514"/>
            <a:ext cx="1527384" cy="523220"/>
          </a:xfrm>
          <a:prstGeom prst="rect">
            <a:avLst/>
          </a:prstGeom>
          <a:noFill/>
        </p:spPr>
        <p:txBody>
          <a:bodyPr wrap="square" rtlCol="0">
            <a:spAutoFit/>
          </a:bodyPr>
          <a:lstStyle/>
          <a:p>
            <a:pPr algn="ctr"/>
            <a:r>
              <a:rPr lang="de-DE" sz="1400" dirty="0" smtClean="0">
                <a:solidFill>
                  <a:schemeClr val="bg1"/>
                </a:solidFill>
              </a:rPr>
              <a:t>Keine Bearbeitung</a:t>
            </a:r>
          </a:p>
          <a:p>
            <a:pPr algn="ctr"/>
            <a:r>
              <a:rPr lang="de-DE" sz="1400" dirty="0" smtClean="0">
                <a:solidFill>
                  <a:schemeClr val="bg1"/>
                </a:solidFill>
              </a:rPr>
              <a:t>(ND)</a:t>
            </a:r>
            <a:endParaRPr lang="de-DE" sz="1400" dirty="0">
              <a:solidFill>
                <a:schemeClr val="bg1"/>
              </a:solidFill>
            </a:endParaRPr>
          </a:p>
        </p:txBody>
      </p:sp>
      <p:sp>
        <p:nvSpPr>
          <p:cNvPr id="10" name="Textfeld 9"/>
          <p:cNvSpPr txBox="1"/>
          <p:nvPr/>
        </p:nvSpPr>
        <p:spPr>
          <a:xfrm>
            <a:off x="4930720" y="2964345"/>
            <a:ext cx="1471434" cy="954107"/>
          </a:xfrm>
          <a:prstGeom prst="rect">
            <a:avLst/>
          </a:prstGeom>
          <a:noFill/>
        </p:spPr>
        <p:txBody>
          <a:bodyPr wrap="square" rtlCol="0">
            <a:spAutoFit/>
          </a:bodyPr>
          <a:lstStyle/>
          <a:p>
            <a:pPr algn="ctr"/>
            <a:r>
              <a:rPr lang="de-DE" sz="1400" dirty="0" smtClean="0">
                <a:solidFill>
                  <a:schemeClr val="bg1"/>
                </a:solidFill>
              </a:rPr>
              <a:t>Keine kommerzielle Nutzung</a:t>
            </a:r>
          </a:p>
          <a:p>
            <a:pPr algn="ctr"/>
            <a:r>
              <a:rPr lang="de-DE" sz="1400" dirty="0" smtClean="0">
                <a:solidFill>
                  <a:schemeClr val="bg1"/>
                </a:solidFill>
              </a:rPr>
              <a:t>(NC)</a:t>
            </a:r>
            <a:endParaRPr lang="de-DE" sz="1400" dirty="0">
              <a:solidFill>
                <a:schemeClr val="bg1"/>
              </a:solidFill>
            </a:endParaRPr>
          </a:p>
        </p:txBody>
      </p:sp>
      <p:sp>
        <p:nvSpPr>
          <p:cNvPr id="11" name="Textfeld 10"/>
          <p:cNvSpPr txBox="1"/>
          <p:nvPr/>
        </p:nvSpPr>
        <p:spPr>
          <a:xfrm>
            <a:off x="4930720" y="4747070"/>
            <a:ext cx="1471434" cy="954107"/>
          </a:xfrm>
          <a:prstGeom prst="rect">
            <a:avLst/>
          </a:prstGeom>
          <a:noFill/>
        </p:spPr>
        <p:txBody>
          <a:bodyPr wrap="square" rtlCol="0">
            <a:spAutoFit/>
          </a:bodyPr>
          <a:lstStyle/>
          <a:p>
            <a:pPr algn="ctr"/>
            <a:r>
              <a:rPr lang="de-DE" sz="1400" dirty="0" smtClean="0">
                <a:solidFill>
                  <a:schemeClr val="bg1"/>
                </a:solidFill>
              </a:rPr>
              <a:t>Weitergabe unter gleichen Bedingungen</a:t>
            </a:r>
          </a:p>
          <a:p>
            <a:pPr algn="ctr"/>
            <a:r>
              <a:rPr lang="de-DE" sz="1400" dirty="0" smtClean="0">
                <a:solidFill>
                  <a:schemeClr val="bg1"/>
                </a:solidFill>
              </a:rPr>
              <a:t>(SA)</a:t>
            </a:r>
            <a:endParaRPr lang="de-DE" sz="1400" dirty="0">
              <a:solidFill>
                <a:schemeClr val="bg1"/>
              </a:solidFill>
            </a:endParaRPr>
          </a:p>
        </p:txBody>
      </p:sp>
      <p:pic>
        <p:nvPicPr>
          <p:cNvPr id="12" name="Grafik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3950" y="2480919"/>
            <a:ext cx="609600" cy="609600"/>
          </a:xfrm>
          <a:prstGeom prst="rect">
            <a:avLst/>
          </a:prstGeom>
        </p:spPr>
      </p:pic>
      <p:pic>
        <p:nvPicPr>
          <p:cNvPr id="13" name="Grafik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7354" y="2480919"/>
            <a:ext cx="609600" cy="609600"/>
          </a:xfrm>
          <a:prstGeom prst="rect">
            <a:avLst/>
          </a:prstGeom>
        </p:spPr>
      </p:pic>
      <p:pic>
        <p:nvPicPr>
          <p:cNvPr id="14" name="Grafik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70660" y="5527598"/>
            <a:ext cx="609600" cy="609600"/>
          </a:xfrm>
          <a:prstGeom prst="rect">
            <a:avLst/>
          </a:prstGeom>
        </p:spPr>
      </p:pic>
      <p:pic>
        <p:nvPicPr>
          <p:cNvPr id="15" name="Grafik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97354" y="5527598"/>
            <a:ext cx="609600" cy="609600"/>
          </a:xfrm>
          <a:prstGeom prst="rect">
            <a:avLst/>
          </a:prstGeom>
        </p:spPr>
      </p:pic>
    </p:spTree>
    <p:extLst>
      <p:ext uri="{BB962C8B-B14F-4D97-AF65-F5344CB8AC3E}">
        <p14:creationId xmlns:p14="http://schemas.microsoft.com/office/powerpoint/2010/main" val="36580658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525963"/>
          </a:xfrm>
        </p:spPr>
        <p:txBody>
          <a:bodyPr>
            <a:normAutofit/>
          </a:bodyPr>
          <a:lstStyle/>
          <a:p>
            <a:pPr marL="0" indent="0">
              <a:buNone/>
            </a:pPr>
            <a:r>
              <a:rPr lang="de-DE" sz="2400" b="1" dirty="0" smtClean="0">
                <a:solidFill>
                  <a:srgbClr val="595959"/>
                </a:solidFill>
              </a:rPr>
              <a:t>Creative-</a:t>
            </a:r>
            <a:r>
              <a:rPr lang="de-DE" sz="2400" b="1" dirty="0" err="1" smtClean="0">
                <a:solidFill>
                  <a:srgbClr val="595959"/>
                </a:solidFill>
              </a:rPr>
              <a:t>Commons</a:t>
            </a:r>
            <a:r>
              <a:rPr lang="de-DE" sz="2400" b="1" dirty="0">
                <a:solidFill>
                  <a:srgbClr val="595959"/>
                </a:solidFill>
              </a:rPr>
              <a:t>-</a:t>
            </a:r>
            <a:r>
              <a:rPr lang="de-DE" sz="2400" b="1" dirty="0" smtClean="0">
                <a:solidFill>
                  <a:srgbClr val="595959"/>
                </a:solidFill>
              </a:rPr>
              <a:t>Lizenzen </a:t>
            </a:r>
          </a:p>
          <a:p>
            <a:pPr marL="0" lvl="0" indent="0">
              <a:spcAft>
                <a:spcPts val="600"/>
              </a:spcAft>
              <a:buNone/>
            </a:pPr>
            <a:endParaRPr lang="de-DE" sz="1900" dirty="0" smtClean="0">
              <a:solidFill>
                <a:schemeClr val="tx1">
                  <a:lumMod val="65000"/>
                  <a:lumOff val="35000"/>
                </a:schemeClr>
              </a:solidFill>
            </a:endParaRPr>
          </a:p>
          <a:p>
            <a:pPr marL="0" lvl="0" indent="0">
              <a:spcAft>
                <a:spcPts val="600"/>
              </a:spcAft>
              <a:buNone/>
            </a:pPr>
            <a:endParaRPr lang="de-DE" sz="1900" dirty="0">
              <a:solidFill>
                <a:srgbClr val="595959"/>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pic>
        <p:nvPicPr>
          <p:cNvPr id="19" name="Grafik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660" y="2713074"/>
            <a:ext cx="2320580" cy="811916"/>
          </a:xfrm>
          <a:prstGeom prst="rect">
            <a:avLst/>
          </a:prstGeom>
        </p:spPr>
      </p:pic>
      <p:pic>
        <p:nvPicPr>
          <p:cNvPr id="20" name="Grafik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51970" y="2713074"/>
            <a:ext cx="2320580" cy="811916"/>
          </a:xfrm>
          <a:prstGeom prst="rect">
            <a:avLst/>
          </a:prstGeom>
        </p:spPr>
      </p:pic>
      <p:pic>
        <p:nvPicPr>
          <p:cNvPr id="21" name="Grafik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9660" y="3821311"/>
            <a:ext cx="2331159" cy="815616"/>
          </a:xfrm>
          <a:prstGeom prst="rect">
            <a:avLst/>
          </a:prstGeom>
        </p:spPr>
      </p:pic>
      <p:pic>
        <p:nvPicPr>
          <p:cNvPr id="22" name="Grafik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51972" y="4986183"/>
            <a:ext cx="2320580" cy="811915"/>
          </a:xfrm>
          <a:prstGeom prst="rect">
            <a:avLst/>
          </a:prstGeom>
        </p:spPr>
      </p:pic>
      <p:pic>
        <p:nvPicPr>
          <p:cNvPr id="23" name="Grafik 2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00240" y="4986183"/>
            <a:ext cx="2331159" cy="815617"/>
          </a:xfrm>
          <a:prstGeom prst="rect">
            <a:avLst/>
          </a:prstGeom>
        </p:spPr>
      </p:pic>
      <p:pic>
        <p:nvPicPr>
          <p:cNvPr id="24" name="Grafik 2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851971" y="3821311"/>
            <a:ext cx="2320580" cy="811915"/>
          </a:xfrm>
          <a:prstGeom prst="rect">
            <a:avLst/>
          </a:prstGeom>
        </p:spPr>
      </p:pic>
    </p:spTree>
    <p:extLst>
      <p:ext uri="{BB962C8B-B14F-4D97-AF65-F5344CB8AC3E}">
        <p14:creationId xmlns:p14="http://schemas.microsoft.com/office/powerpoint/2010/main" val="14807677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525963"/>
          </a:xfrm>
        </p:spPr>
        <p:txBody>
          <a:bodyPr>
            <a:normAutofit fontScale="85000" lnSpcReduction="10000"/>
          </a:bodyPr>
          <a:lstStyle/>
          <a:p>
            <a:pPr marL="0" indent="0">
              <a:buNone/>
            </a:pPr>
            <a:r>
              <a:rPr lang="de-DE" sz="2400" b="1" dirty="0" smtClean="0">
                <a:solidFill>
                  <a:srgbClr val="595959"/>
                </a:solidFill>
              </a:rPr>
              <a:t>Creative-</a:t>
            </a:r>
            <a:r>
              <a:rPr lang="de-DE" sz="2400" b="1" dirty="0" err="1" smtClean="0">
                <a:solidFill>
                  <a:srgbClr val="595959"/>
                </a:solidFill>
              </a:rPr>
              <a:t>Commons</a:t>
            </a:r>
            <a:r>
              <a:rPr lang="de-DE" sz="2400" b="1" dirty="0">
                <a:solidFill>
                  <a:srgbClr val="595959"/>
                </a:solidFill>
              </a:rPr>
              <a:t>-</a:t>
            </a:r>
            <a:r>
              <a:rPr lang="de-DE" sz="2400" b="1" dirty="0" smtClean="0">
                <a:solidFill>
                  <a:srgbClr val="595959"/>
                </a:solidFill>
              </a:rPr>
              <a:t>Lizenzen </a:t>
            </a:r>
          </a:p>
          <a:p>
            <a:pPr marL="0" lvl="0" indent="0">
              <a:spcAft>
                <a:spcPts val="600"/>
              </a:spcAft>
              <a:buNone/>
            </a:pPr>
            <a:endParaRPr lang="de-DE" sz="1900" dirty="0" smtClean="0">
              <a:solidFill>
                <a:schemeClr val="tx1">
                  <a:lumMod val="65000"/>
                  <a:lumOff val="35000"/>
                </a:schemeClr>
              </a:solidFill>
            </a:endParaRPr>
          </a:p>
          <a:p>
            <a:pPr lvl="0">
              <a:spcAft>
                <a:spcPts val="600"/>
              </a:spcAft>
            </a:pPr>
            <a:r>
              <a:rPr lang="de-DE" sz="1900" dirty="0" smtClean="0">
                <a:solidFill>
                  <a:schemeClr val="tx1">
                    <a:lumMod val="65000"/>
                    <a:lumOff val="35000"/>
                  </a:schemeClr>
                </a:solidFill>
                <a:sym typeface="Wingdings" panose="05000000000000000000" pitchFamily="2" charset="2"/>
              </a:rPr>
              <a:t>Unsere Empfehlung:</a:t>
            </a:r>
          </a:p>
          <a:p>
            <a:pPr lvl="0">
              <a:spcAft>
                <a:spcPts val="600"/>
              </a:spcAft>
            </a:pPr>
            <a:endParaRPr lang="de-DE" sz="1900" dirty="0">
              <a:solidFill>
                <a:schemeClr val="tx1">
                  <a:lumMod val="65000"/>
                  <a:lumOff val="35000"/>
                </a:schemeClr>
              </a:solidFill>
              <a:sym typeface="Wingdings" panose="05000000000000000000" pitchFamily="2" charset="2"/>
            </a:endParaRPr>
          </a:p>
          <a:p>
            <a:pPr lvl="0">
              <a:spcAft>
                <a:spcPts val="600"/>
              </a:spcAft>
            </a:pPr>
            <a:endParaRPr lang="de-DE" sz="1900" dirty="0" smtClean="0">
              <a:solidFill>
                <a:schemeClr val="tx1">
                  <a:lumMod val="65000"/>
                  <a:lumOff val="35000"/>
                </a:schemeClr>
              </a:solidFill>
              <a:sym typeface="Wingdings" panose="05000000000000000000" pitchFamily="2" charset="2"/>
            </a:endParaRPr>
          </a:p>
          <a:p>
            <a:pPr lvl="0">
              <a:spcAft>
                <a:spcPts val="600"/>
              </a:spcAft>
            </a:pPr>
            <a:endParaRPr lang="de-DE" sz="1900" dirty="0">
              <a:solidFill>
                <a:schemeClr val="tx1">
                  <a:lumMod val="65000"/>
                  <a:lumOff val="35000"/>
                </a:schemeClr>
              </a:solidFill>
              <a:sym typeface="Wingdings" panose="05000000000000000000" pitchFamily="2" charset="2"/>
            </a:endParaRPr>
          </a:p>
          <a:p>
            <a:pPr lvl="0">
              <a:spcAft>
                <a:spcPts val="600"/>
              </a:spcAft>
            </a:pPr>
            <a:r>
              <a:rPr lang="de-DE" sz="1900" dirty="0" smtClean="0">
                <a:solidFill>
                  <a:schemeClr val="tx1">
                    <a:lumMod val="65000"/>
                    <a:lumOff val="35000"/>
                  </a:schemeClr>
                </a:solidFill>
                <a:sym typeface="Wingdings" panose="05000000000000000000" pitchFamily="2" charset="2"/>
              </a:rPr>
              <a:t>Die CC-BY Lizenz entspricht den ursprünglichen Ideen des weitreichenden Open Access.</a:t>
            </a:r>
          </a:p>
          <a:p>
            <a:pPr lvl="0">
              <a:spcAft>
                <a:spcPts val="600"/>
              </a:spcAft>
            </a:pPr>
            <a:endParaRPr lang="de-DE" sz="1900" dirty="0">
              <a:solidFill>
                <a:schemeClr val="tx1">
                  <a:lumMod val="65000"/>
                  <a:lumOff val="35000"/>
                </a:schemeClr>
              </a:solidFill>
              <a:sym typeface="Wingdings" panose="05000000000000000000" pitchFamily="2" charset="2"/>
            </a:endParaRPr>
          </a:p>
          <a:p>
            <a:pPr>
              <a:spcAft>
                <a:spcPts val="600"/>
              </a:spcAft>
            </a:pPr>
            <a:r>
              <a:rPr lang="de-DE" sz="1900" dirty="0" smtClean="0">
                <a:solidFill>
                  <a:schemeClr val="tx1">
                    <a:lumMod val="65000"/>
                    <a:lumOff val="35000"/>
                  </a:schemeClr>
                </a:solidFill>
                <a:sym typeface="Wingdings" panose="05000000000000000000" pitchFamily="2" charset="2"/>
              </a:rPr>
              <a:t>„Veröffentlichungen </a:t>
            </a:r>
            <a:r>
              <a:rPr lang="de-DE" sz="1900" dirty="0">
                <a:solidFill>
                  <a:schemeClr val="tx1">
                    <a:lumMod val="65000"/>
                    <a:lumOff val="35000"/>
                  </a:schemeClr>
                </a:solidFill>
                <a:sym typeface="Wingdings" panose="05000000000000000000" pitchFamily="2" charset="2"/>
              </a:rPr>
              <a:t>– in jedem beliebigen digitalen Medium und für jeden verantwortbaren Zweck – zu kopieren, zu nutzen, zu verbreiten, zu übertragen und öffentlich wiederzugeben sowie Bearbeitungen davon zu erstellen und zu verbreiten, sofern die Urheberschaft korrekt angegeben wird.“ (</a:t>
            </a:r>
            <a:r>
              <a:rPr lang="de-DE" sz="1900" dirty="0">
                <a:solidFill>
                  <a:schemeClr val="tx1">
                    <a:lumMod val="65000"/>
                    <a:lumOff val="35000"/>
                  </a:schemeClr>
                </a:solidFill>
                <a:sym typeface="Wingdings" panose="05000000000000000000" pitchFamily="2" charset="2"/>
                <a:hlinkClick r:id="rId2"/>
              </a:rPr>
              <a:t>Berliner Erklärung 2003</a:t>
            </a:r>
            <a:r>
              <a:rPr lang="de-DE" sz="1900" dirty="0" smtClean="0">
                <a:solidFill>
                  <a:schemeClr val="tx1">
                    <a:lumMod val="65000"/>
                    <a:lumOff val="35000"/>
                  </a:schemeClr>
                </a:solidFill>
                <a:sym typeface="Wingdings" panose="05000000000000000000" pitchFamily="2" charset="2"/>
              </a:rPr>
              <a:t>)</a:t>
            </a:r>
          </a:p>
          <a:p>
            <a:pPr marL="0" lvl="0" indent="0">
              <a:spcAft>
                <a:spcPts val="600"/>
              </a:spcAft>
              <a:buNone/>
            </a:pPr>
            <a:r>
              <a:rPr lang="de-DE" sz="1900" dirty="0" smtClean="0">
                <a:solidFill>
                  <a:schemeClr val="tx1">
                    <a:lumMod val="65000"/>
                    <a:lumOff val="35000"/>
                  </a:schemeClr>
                </a:solidFill>
                <a:sym typeface="Wingdings" panose="05000000000000000000" pitchFamily="2" charset="2"/>
              </a:rPr>
              <a:t>      </a:t>
            </a:r>
            <a:endParaRPr lang="de-DE" sz="1900" dirty="0" smtClean="0">
              <a:solidFill>
                <a:schemeClr val="tx1">
                  <a:lumMod val="65000"/>
                  <a:lumOff val="35000"/>
                </a:schemeClr>
              </a:solidFill>
            </a:endParaRPr>
          </a:p>
          <a:p>
            <a:pPr lvl="0">
              <a:spcAft>
                <a:spcPts val="600"/>
              </a:spcAft>
            </a:pPr>
            <a:endParaRPr lang="de-DE" sz="1900" dirty="0">
              <a:solidFill>
                <a:srgbClr val="595959"/>
              </a:solidFill>
            </a:endParaRPr>
          </a:p>
        </p:txBody>
      </p:sp>
      <p:pic>
        <p:nvPicPr>
          <p:cNvPr id="4" name="Bild 3" descr="genderopenrepos@3x.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246" y="2734339"/>
            <a:ext cx="1810247" cy="633363"/>
          </a:xfrm>
          <a:prstGeom prst="rect">
            <a:avLst/>
          </a:prstGeom>
        </p:spPr>
      </p:pic>
    </p:spTree>
    <p:extLst>
      <p:ext uri="{BB962C8B-B14F-4D97-AF65-F5344CB8AC3E}">
        <p14:creationId xmlns:p14="http://schemas.microsoft.com/office/powerpoint/2010/main" val="41605752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525963"/>
          </a:xfrm>
        </p:spPr>
        <p:txBody>
          <a:bodyPr>
            <a:normAutofit lnSpcReduction="10000"/>
          </a:bodyPr>
          <a:lstStyle/>
          <a:p>
            <a:pPr marL="0" indent="0">
              <a:buNone/>
            </a:pPr>
            <a:r>
              <a:rPr lang="de-DE" sz="2400" b="1" dirty="0" smtClean="0">
                <a:solidFill>
                  <a:srgbClr val="595959"/>
                </a:solidFill>
              </a:rPr>
              <a:t>Creative-</a:t>
            </a:r>
            <a:r>
              <a:rPr lang="de-DE" sz="2400" b="1" dirty="0" err="1" smtClean="0">
                <a:solidFill>
                  <a:srgbClr val="595959"/>
                </a:solidFill>
              </a:rPr>
              <a:t>Commons</a:t>
            </a:r>
            <a:r>
              <a:rPr lang="de-DE" sz="2400" b="1" dirty="0">
                <a:solidFill>
                  <a:srgbClr val="595959"/>
                </a:solidFill>
              </a:rPr>
              <a:t>-</a:t>
            </a:r>
            <a:r>
              <a:rPr lang="de-DE" sz="2400" b="1" dirty="0" smtClean="0">
                <a:solidFill>
                  <a:srgbClr val="595959"/>
                </a:solidFill>
              </a:rPr>
              <a:t>Lizenzen </a:t>
            </a:r>
          </a:p>
          <a:p>
            <a:pPr marL="0" lvl="0" indent="0">
              <a:spcAft>
                <a:spcPts val="600"/>
              </a:spcAft>
              <a:buNone/>
            </a:pPr>
            <a:r>
              <a:rPr lang="de-DE" sz="1900" dirty="0" smtClean="0">
                <a:solidFill>
                  <a:schemeClr val="tx1">
                    <a:lumMod val="65000"/>
                    <a:lumOff val="35000"/>
                  </a:schemeClr>
                </a:solidFill>
              </a:rPr>
              <a:t>Spezialfall „Nicht kommerzielle Nutzung“ (NC-Modul) </a:t>
            </a:r>
          </a:p>
          <a:p>
            <a:pPr marL="0" lvl="0" indent="0">
              <a:spcAft>
                <a:spcPts val="600"/>
              </a:spcAft>
              <a:buNone/>
            </a:pPr>
            <a:endParaRPr lang="de-DE" sz="1900" dirty="0" smtClean="0">
              <a:solidFill>
                <a:schemeClr val="tx1">
                  <a:lumMod val="65000"/>
                  <a:lumOff val="35000"/>
                </a:schemeClr>
              </a:solidFill>
            </a:endParaRPr>
          </a:p>
          <a:p>
            <a:pPr lvl="0">
              <a:spcAft>
                <a:spcPts val="600"/>
              </a:spcAft>
            </a:pPr>
            <a:r>
              <a:rPr lang="de-DE" sz="1900" dirty="0" smtClean="0">
                <a:solidFill>
                  <a:srgbClr val="595959"/>
                </a:solidFill>
              </a:rPr>
              <a:t>NC ist eines der beliebtesten Module.</a:t>
            </a:r>
          </a:p>
          <a:p>
            <a:pPr lvl="0">
              <a:spcAft>
                <a:spcPts val="600"/>
              </a:spcAft>
            </a:pPr>
            <a:r>
              <a:rPr lang="de-DE" sz="1900" dirty="0" smtClean="0">
                <a:solidFill>
                  <a:srgbClr val="595959"/>
                </a:solidFill>
              </a:rPr>
              <a:t>Möglicherweise willkommene Nutzungen werden dadurch aber ausgeschlossen, bspw.:</a:t>
            </a:r>
          </a:p>
          <a:p>
            <a:pPr lvl="1">
              <a:spcAft>
                <a:spcPts val="600"/>
              </a:spcAft>
            </a:pPr>
            <a:r>
              <a:rPr lang="de-DE" sz="1500" dirty="0" smtClean="0">
                <a:solidFill>
                  <a:srgbClr val="595959"/>
                </a:solidFill>
              </a:rPr>
              <a:t>Nutzung auf Wikipedia</a:t>
            </a:r>
          </a:p>
          <a:p>
            <a:pPr lvl="1">
              <a:spcAft>
                <a:spcPts val="600"/>
              </a:spcAft>
            </a:pPr>
            <a:r>
              <a:rPr lang="de-DE" sz="1500" dirty="0" smtClean="0">
                <a:solidFill>
                  <a:srgbClr val="595959"/>
                </a:solidFill>
              </a:rPr>
              <a:t>Teilbereiche von Bildung und Weiterbildung</a:t>
            </a:r>
          </a:p>
          <a:p>
            <a:pPr lvl="1">
              <a:spcAft>
                <a:spcPts val="600"/>
              </a:spcAft>
            </a:pPr>
            <a:r>
              <a:rPr lang="de-DE" sz="1500" dirty="0" smtClean="0">
                <a:solidFill>
                  <a:srgbClr val="595959"/>
                </a:solidFill>
              </a:rPr>
              <a:t>Verwendung auf Blogs</a:t>
            </a:r>
          </a:p>
          <a:p>
            <a:pPr>
              <a:spcAft>
                <a:spcPts val="600"/>
              </a:spcAft>
            </a:pPr>
            <a:endParaRPr lang="de-DE" sz="1900" dirty="0" smtClean="0">
              <a:solidFill>
                <a:srgbClr val="595959"/>
              </a:solidFill>
            </a:endParaRPr>
          </a:p>
          <a:p>
            <a:pPr>
              <a:spcAft>
                <a:spcPts val="600"/>
              </a:spcAft>
            </a:pPr>
            <a:r>
              <a:rPr lang="de-DE" sz="1900" dirty="0" smtClean="0">
                <a:solidFill>
                  <a:srgbClr val="595959"/>
                </a:solidFill>
              </a:rPr>
              <a:t>Empfehlung: Verwendung des Moduls „Weitergabe unter gleichen Bedingungen“ (SA)</a:t>
            </a:r>
            <a:endParaRPr lang="de-DE" sz="1900" dirty="0">
              <a:solidFill>
                <a:srgbClr val="595959"/>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0275" y="1949302"/>
            <a:ext cx="609600" cy="609600"/>
          </a:xfrm>
          <a:prstGeom prst="rect">
            <a:avLst/>
          </a:prstGeom>
        </p:spPr>
      </p:pic>
    </p:spTree>
    <p:extLst>
      <p:ext uri="{BB962C8B-B14F-4D97-AF65-F5344CB8AC3E}">
        <p14:creationId xmlns:p14="http://schemas.microsoft.com/office/powerpoint/2010/main" val="19020544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525963"/>
          </a:xfrm>
        </p:spPr>
        <p:txBody>
          <a:bodyPr>
            <a:normAutofit fontScale="92500" lnSpcReduction="20000"/>
          </a:bodyPr>
          <a:lstStyle/>
          <a:p>
            <a:pPr marL="0" indent="0">
              <a:buNone/>
            </a:pPr>
            <a:r>
              <a:rPr lang="de-DE" sz="2400" b="1" dirty="0" smtClean="0">
                <a:solidFill>
                  <a:srgbClr val="595959"/>
                </a:solidFill>
              </a:rPr>
              <a:t>     Literatur</a:t>
            </a:r>
          </a:p>
          <a:p>
            <a:pPr marL="0" lvl="0" indent="0">
              <a:spcAft>
                <a:spcPts val="600"/>
              </a:spcAft>
              <a:buNone/>
            </a:pPr>
            <a:endParaRPr lang="de-DE" sz="1900" dirty="0" smtClean="0">
              <a:solidFill>
                <a:schemeClr val="tx1">
                  <a:lumMod val="65000"/>
                  <a:lumOff val="35000"/>
                </a:schemeClr>
              </a:solidFill>
            </a:endParaRPr>
          </a:p>
          <a:p>
            <a:pPr>
              <a:lnSpc>
                <a:spcPct val="107000"/>
              </a:lnSpc>
              <a:spcAft>
                <a:spcPts val="800"/>
              </a:spcAft>
            </a:pPr>
            <a:r>
              <a:rPr lang="en-US" sz="1900" dirty="0" err="1">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Dewatripont</a:t>
            </a:r>
            <a:r>
              <a:rPr lang="en-US"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M., </a:t>
            </a:r>
            <a:r>
              <a:rPr lang="en-US" sz="1900" dirty="0" err="1">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Ginsburgh</a:t>
            </a:r>
            <a:r>
              <a:rPr lang="en-US"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V., </a:t>
            </a:r>
            <a:r>
              <a:rPr lang="en-US" sz="1900" dirty="0" err="1">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Legros</a:t>
            </a:r>
            <a:r>
              <a:rPr lang="en-US"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P., </a:t>
            </a:r>
            <a:r>
              <a:rPr lang="en-US" sz="1900" dirty="0" err="1">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Walckiers</a:t>
            </a:r>
            <a:r>
              <a:rPr lang="en-US"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A., </a:t>
            </a:r>
            <a:r>
              <a:rPr lang="en-US" sz="1900" dirty="0" err="1">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Devroey</a:t>
            </a:r>
            <a:r>
              <a:rPr lang="en-US"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J.-P., </a:t>
            </a:r>
            <a:r>
              <a:rPr lang="en-US" sz="1900" dirty="0" err="1">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Dujardin</a:t>
            </a:r>
            <a:r>
              <a:rPr lang="en-US"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M., et al. (2006</a:t>
            </a:r>
            <a:r>
              <a:rPr lang="en-US" sz="1900" dirty="0"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Study on the economic and technical evolution of the scientific publication markets in Europe. </a:t>
            </a:r>
            <a:r>
              <a:rPr lang="en-US" sz="1900" dirty="0" err="1">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Brüssel</a:t>
            </a:r>
            <a:r>
              <a:rPr lang="en-US"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1900" dirty="0" err="1">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Europäische</a:t>
            </a:r>
            <a:r>
              <a:rPr lang="en-US"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1900" dirty="0" err="1">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Kommission</a:t>
            </a:r>
            <a:endParaRPr lang="de-DE"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Herb, U. (2014</a:t>
            </a:r>
            <a:r>
              <a:rPr lang="de-DE" sz="1900" dirty="0"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a:t>
            </a:r>
            <a:r>
              <a:rPr lang="de-DE"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Deutsche wissenschaftliche Universal- und </a:t>
            </a:r>
            <a:r>
              <a:rPr lang="de-DE" sz="1900" dirty="0"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Hochschul-bibliotheken</a:t>
            </a:r>
            <a:r>
              <a:rPr lang="de-DE"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Gesamte Mittel und Ausgaben für Bücher, Zeitungen und Zeitschriften, Inflationsraten (2007-2012). </a:t>
            </a:r>
            <a:r>
              <a:rPr lang="en-US" sz="1900" dirty="0" err="1">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Zenodo</a:t>
            </a:r>
            <a:r>
              <a:rPr lang="en-US"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1900" dirty="0" err="1">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doi</a:t>
            </a:r>
            <a:r>
              <a:rPr lang="en-US"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1900" u="sng"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hlinkClick r:id="rId2"/>
              </a:rPr>
              <a:t>10.5281/zenodo.8346</a:t>
            </a:r>
            <a:r>
              <a:rPr lang="en-US"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a:t>
            </a:r>
            <a:endParaRPr lang="de-DE"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900" dirty="0"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Van </a:t>
            </a:r>
            <a:r>
              <a:rPr lang="en-US" sz="1900" dirty="0" err="1"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Noorden</a:t>
            </a:r>
            <a:r>
              <a:rPr lang="en-US" sz="1900" dirty="0"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R. (2013): Open Access</a:t>
            </a:r>
            <a:r>
              <a:rPr lang="en-US"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a:t>
            </a:r>
            <a:r>
              <a:rPr lang="en-US" sz="1900" dirty="0"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The True </a:t>
            </a:r>
            <a:r>
              <a:rPr lang="en-US"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C</a:t>
            </a:r>
            <a:r>
              <a:rPr lang="en-US" sz="1900" dirty="0"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ost of Science </a:t>
            </a:r>
            <a:r>
              <a:rPr lang="en-US"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P</a:t>
            </a:r>
            <a:r>
              <a:rPr lang="en-US" sz="1900" dirty="0"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ublishing. In: </a:t>
            </a:r>
            <a:r>
              <a:rPr lang="de-DE" sz="1900" dirty="0"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Nature 495 (7442), 426–429. doi:</a:t>
            </a:r>
            <a:r>
              <a:rPr lang="de-DE" sz="1900" u="sng" dirty="0"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hlinkClick r:id="rId3"/>
              </a:rPr>
              <a:t>10.1038/495426a</a:t>
            </a:r>
            <a:endParaRPr lang="de-DE" sz="1900" u="sng" dirty="0"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Weller, </a:t>
            </a:r>
            <a:r>
              <a:rPr lang="de-DE" sz="1900" dirty="0"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M., Di Rosa, E. (2013): Lizenzierungsformen. In: </a:t>
            </a:r>
            <a:r>
              <a:rPr lang="de-DE"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Grundlagen der praktischen Information und </a:t>
            </a:r>
            <a:r>
              <a:rPr lang="de-DE" sz="1900" dirty="0"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Dokumentation. </a:t>
            </a:r>
            <a:r>
              <a:rPr lang="de-DE"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Handbuch zur Einführung in die </a:t>
            </a:r>
            <a:r>
              <a:rPr lang="de-DE" sz="1900" dirty="0"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Informations-wissenschaft </a:t>
            </a:r>
            <a:r>
              <a:rPr lang="de-DE"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und -praxis, </a:t>
            </a:r>
            <a:r>
              <a:rPr lang="de-DE" sz="1900" dirty="0" err="1"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hg</a:t>
            </a:r>
            <a:r>
              <a:rPr lang="de-DE" sz="1900" dirty="0"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v. R. </a:t>
            </a:r>
            <a:r>
              <a:rPr lang="de-DE"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Kuhlen, </a:t>
            </a:r>
            <a:r>
              <a:rPr lang="de-DE" sz="1900" dirty="0"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W. </a:t>
            </a:r>
            <a:r>
              <a:rPr lang="de-DE" sz="1900" dirty="0" err="1">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Semar</a:t>
            </a:r>
            <a:r>
              <a:rPr lang="de-DE"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a:t>
            </a:r>
            <a:r>
              <a:rPr lang="de-DE" sz="1900" dirty="0"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und D. </a:t>
            </a:r>
            <a:r>
              <a:rPr lang="de-DE"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Strauch. Berlin/Boston: </a:t>
            </a:r>
            <a:r>
              <a:rPr lang="de-DE" sz="1900" dirty="0"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De </a:t>
            </a:r>
            <a:r>
              <a:rPr lang="de-DE" sz="1900" dirty="0" err="1">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Gruyter</a:t>
            </a:r>
            <a:r>
              <a:rPr lang="de-DE"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 Saur, </a:t>
            </a:r>
            <a:r>
              <a:rPr lang="de-DE" sz="1900" dirty="0" smtClean="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454-65</a:t>
            </a:r>
            <a:endParaRPr lang="de-DE" sz="19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marL="0" lvl="0" indent="0">
              <a:spcAft>
                <a:spcPts val="600"/>
              </a:spcAft>
              <a:buNone/>
            </a:pPr>
            <a:endParaRPr lang="de-DE" sz="1900" dirty="0" smtClean="0">
              <a:solidFill>
                <a:schemeClr val="tx1">
                  <a:lumMod val="65000"/>
                  <a:lumOff val="35000"/>
                </a:schemeClr>
              </a:solidFill>
            </a:endParaRPr>
          </a:p>
          <a:p>
            <a:pPr lvl="0">
              <a:spcAft>
                <a:spcPts val="600"/>
              </a:spcAft>
            </a:pPr>
            <a:endParaRPr lang="de-DE" sz="1900" dirty="0">
              <a:solidFill>
                <a:srgbClr val="595959"/>
              </a:solidFill>
            </a:endParaRPr>
          </a:p>
        </p:txBody>
      </p:sp>
      <p:pic>
        <p:nvPicPr>
          <p:cNvPr id="4" name="Bild 3" descr="genderopenrepos@3x.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42243085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19627" y="1621971"/>
            <a:ext cx="8229600" cy="4525963"/>
          </a:xfrm>
        </p:spPr>
        <p:txBody>
          <a:bodyPr>
            <a:normAutofit/>
          </a:bodyPr>
          <a:lstStyle/>
          <a:p>
            <a:pPr marL="0" indent="0">
              <a:buNone/>
            </a:pPr>
            <a:r>
              <a:rPr lang="de-DE" sz="2200" b="1" dirty="0" smtClean="0">
                <a:solidFill>
                  <a:srgbClr val="595959"/>
                </a:solidFill>
              </a:rPr>
              <a:t>Weiterführende Informationen</a:t>
            </a:r>
          </a:p>
          <a:p>
            <a:pPr marL="0" lvl="0" indent="0">
              <a:spcAft>
                <a:spcPts val="600"/>
              </a:spcAft>
              <a:buNone/>
            </a:pPr>
            <a:endParaRPr lang="de-DE" sz="1900" dirty="0" smtClean="0">
              <a:solidFill>
                <a:schemeClr val="tx1">
                  <a:lumMod val="65000"/>
                  <a:lumOff val="35000"/>
                </a:schemeClr>
              </a:solidFill>
            </a:endParaRPr>
          </a:p>
          <a:p>
            <a:pPr lvl="0">
              <a:spcAft>
                <a:spcPts val="600"/>
              </a:spcAft>
            </a:pPr>
            <a:endParaRPr lang="de-DE" sz="1900" dirty="0">
              <a:solidFill>
                <a:srgbClr val="595959"/>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6" name="Textfeld 5"/>
          <p:cNvSpPr txBox="1"/>
          <p:nvPr/>
        </p:nvSpPr>
        <p:spPr>
          <a:xfrm flipH="1">
            <a:off x="619627" y="2118241"/>
            <a:ext cx="7998824" cy="4739759"/>
          </a:xfrm>
          <a:prstGeom prst="rect">
            <a:avLst/>
          </a:prstGeom>
          <a:noFill/>
        </p:spPr>
        <p:txBody>
          <a:bodyPr wrap="square" rtlCol="0">
            <a:spAutoFit/>
          </a:bodyPr>
          <a:lstStyle/>
          <a:p>
            <a:r>
              <a:rPr lang="de-DE" b="1" dirty="0" smtClean="0">
                <a:solidFill>
                  <a:schemeClr val="tx1">
                    <a:lumMod val="65000"/>
                    <a:lumOff val="35000"/>
                  </a:schemeClr>
                </a:solidFill>
              </a:rPr>
              <a:t>…zu Open Access unter:</a:t>
            </a:r>
          </a:p>
          <a:p>
            <a:r>
              <a:rPr lang="de-DE" sz="1600" dirty="0">
                <a:hlinkClick r:id="rId3"/>
              </a:rPr>
              <a:t>https://</a:t>
            </a:r>
            <a:r>
              <a:rPr lang="de-DE" sz="1600" dirty="0" smtClean="0">
                <a:hlinkClick r:id="rId3"/>
              </a:rPr>
              <a:t>open-access.net/startseite/</a:t>
            </a:r>
            <a:endParaRPr lang="de-DE" sz="1600" dirty="0" smtClean="0"/>
          </a:p>
          <a:p>
            <a:endParaRPr lang="de-DE" dirty="0"/>
          </a:p>
          <a:p>
            <a:r>
              <a:rPr lang="de-DE" b="1" dirty="0" smtClean="0">
                <a:solidFill>
                  <a:schemeClr val="tx1">
                    <a:lumMod val="65000"/>
                    <a:lumOff val="35000"/>
                  </a:schemeClr>
                </a:solidFill>
              </a:rPr>
              <a:t>…zu rechtlichen Fragen unter:</a:t>
            </a:r>
          </a:p>
          <a:p>
            <a:r>
              <a:rPr lang="de-DE" sz="1600" dirty="0">
                <a:hlinkClick r:id="rId4"/>
              </a:rPr>
              <a:t>http://</a:t>
            </a:r>
            <a:r>
              <a:rPr lang="de-DE" sz="1600" dirty="0" smtClean="0">
                <a:hlinkClick r:id="rId4"/>
              </a:rPr>
              <a:t>www.allianzinitiative.de/de/handlungsfelder/rechtliche-rahmenbedingungen/faq-zvr.html</a:t>
            </a:r>
            <a:endParaRPr lang="de-DE" sz="1600" dirty="0" smtClean="0"/>
          </a:p>
          <a:p>
            <a:endParaRPr lang="de-DE" sz="1600" dirty="0"/>
          </a:p>
          <a:p>
            <a:r>
              <a:rPr lang="de-DE" sz="1600" dirty="0">
                <a:hlinkClick r:id="rId5"/>
              </a:rPr>
              <a:t>http://</a:t>
            </a:r>
            <a:r>
              <a:rPr lang="de-DE" sz="1600" dirty="0" smtClean="0">
                <a:hlinkClick r:id="rId5"/>
              </a:rPr>
              <a:t>irights-lab.de/assets/Uploads/Documents/Publications/zweitveroeffentlichungsrecht-20150425.pdf</a:t>
            </a:r>
            <a:endParaRPr lang="de-DE" sz="1600" dirty="0" smtClean="0"/>
          </a:p>
          <a:p>
            <a:endParaRPr lang="de-DE" sz="1600" dirty="0"/>
          </a:p>
          <a:p>
            <a:r>
              <a:rPr lang="de-DE" sz="1600" dirty="0">
                <a:hlinkClick r:id="rId6"/>
              </a:rPr>
              <a:t>https://</a:t>
            </a:r>
            <a:r>
              <a:rPr lang="de-DE" sz="1600" dirty="0" smtClean="0">
                <a:hlinkClick r:id="rId6"/>
              </a:rPr>
              <a:t>irights.info/wp-content/uploads/userfiles/CC-NC_Leitfaden_web.pdf</a:t>
            </a:r>
            <a:endParaRPr lang="de-DE" sz="1600" dirty="0" smtClean="0"/>
          </a:p>
          <a:p>
            <a:endParaRPr lang="de-DE" sz="1600" dirty="0"/>
          </a:p>
          <a:p>
            <a:pPr lvl="0"/>
            <a:r>
              <a:rPr lang="de-DE" sz="1600" u="sng" dirty="0">
                <a:solidFill>
                  <a:prstClr val="black"/>
                </a:solidFill>
                <a:hlinkClick r:id="rId7"/>
              </a:rPr>
              <a:t>https://irights.info/wp-content/uploads/2015/10/Open_Content_-_Ein_Praxisleitfaden_zur_Nutzung_von_Creative-Commons-Lizenzen.pdf</a:t>
            </a:r>
            <a:endParaRPr lang="de-DE" sz="1600" dirty="0">
              <a:solidFill>
                <a:prstClr val="black"/>
              </a:solidFill>
            </a:endParaRPr>
          </a:p>
          <a:p>
            <a:endParaRPr lang="de-DE" dirty="0" smtClean="0"/>
          </a:p>
          <a:p>
            <a:endParaRPr lang="de-DE" dirty="0"/>
          </a:p>
          <a:p>
            <a:endParaRPr lang="de-DE" dirty="0" smtClean="0"/>
          </a:p>
          <a:p>
            <a:endParaRPr lang="de-DE" dirty="0"/>
          </a:p>
        </p:txBody>
      </p:sp>
    </p:spTree>
    <p:extLst>
      <p:ext uri="{BB962C8B-B14F-4D97-AF65-F5344CB8AC3E}">
        <p14:creationId xmlns:p14="http://schemas.microsoft.com/office/powerpoint/2010/main" val="34287296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382486"/>
            <a:ext cx="8229600" cy="4525963"/>
          </a:xfrm>
        </p:spPr>
        <p:txBody>
          <a:bodyPr>
            <a:normAutofit fontScale="92500" lnSpcReduction="10000"/>
          </a:bodyPr>
          <a:lstStyle/>
          <a:p>
            <a:pPr marL="0" indent="0">
              <a:buNone/>
            </a:pPr>
            <a:r>
              <a:rPr lang="de-DE" sz="2400" b="1" dirty="0" smtClean="0">
                <a:solidFill>
                  <a:srgbClr val="595959"/>
                </a:solidFill>
              </a:rPr>
              <a:t>      Nachweise</a:t>
            </a:r>
          </a:p>
          <a:p>
            <a:pPr marL="0" lvl="0" indent="0">
              <a:spcAft>
                <a:spcPts val="600"/>
              </a:spcAft>
              <a:buNone/>
            </a:pPr>
            <a:endParaRPr lang="de-DE" sz="1200" dirty="0" smtClean="0">
              <a:solidFill>
                <a:schemeClr val="tx1">
                  <a:lumMod val="65000"/>
                  <a:lumOff val="35000"/>
                </a:schemeClr>
              </a:solidFill>
            </a:endParaRPr>
          </a:p>
          <a:p>
            <a:pPr>
              <a:spcAft>
                <a:spcPts val="600"/>
              </a:spcAft>
            </a:pPr>
            <a:r>
              <a:rPr lang="de-DE" sz="2100" dirty="0" smtClean="0">
                <a:solidFill>
                  <a:schemeClr val="tx1">
                    <a:lumMod val="65000"/>
                    <a:lumOff val="35000"/>
                  </a:schemeClr>
                </a:solidFill>
                <a:sym typeface="Wingdings" panose="05000000000000000000" pitchFamily="2" charset="2"/>
              </a:rPr>
              <a:t>Logo der Deutschen Nationalbibliothek: </a:t>
            </a:r>
            <a:r>
              <a:rPr lang="de-DE" sz="2100" dirty="0" smtClean="0">
                <a:hlinkClick r:id="rId2"/>
              </a:rPr>
              <a:t>https</a:t>
            </a:r>
            <a:r>
              <a:rPr lang="de-DE" sz="2100" dirty="0">
                <a:hlinkClick r:id="rId2"/>
              </a:rPr>
              <a:t>://upload.wikimedia.org/wikipedia/commons/5/5f/DNB.svg</a:t>
            </a:r>
            <a:r>
              <a:rPr lang="de-DE" sz="2100" dirty="0"/>
              <a:t> </a:t>
            </a:r>
            <a:r>
              <a:rPr lang="de-DE" sz="2100" dirty="0">
                <a:solidFill>
                  <a:schemeClr val="tx1">
                    <a:lumMod val="65000"/>
                    <a:lumOff val="35000"/>
                  </a:schemeClr>
                </a:solidFill>
                <a:sym typeface="Wingdings" panose="05000000000000000000" pitchFamily="2" charset="2"/>
              </a:rPr>
              <a:t>The original </a:t>
            </a:r>
            <a:r>
              <a:rPr lang="de-DE" sz="2100" dirty="0" err="1">
                <a:solidFill>
                  <a:schemeClr val="tx1">
                    <a:lumMod val="65000"/>
                    <a:lumOff val="35000"/>
                  </a:schemeClr>
                </a:solidFill>
                <a:sym typeface="Wingdings" panose="05000000000000000000" pitchFamily="2" charset="2"/>
              </a:rPr>
              <a:t>uploader</a:t>
            </a:r>
            <a:r>
              <a:rPr lang="de-DE" sz="2100" dirty="0">
                <a:solidFill>
                  <a:schemeClr val="tx1">
                    <a:lumMod val="65000"/>
                    <a:lumOff val="35000"/>
                  </a:schemeClr>
                </a:solidFill>
                <a:sym typeface="Wingdings" panose="05000000000000000000" pitchFamily="2" charset="2"/>
              </a:rPr>
              <a:t> was Frank Murmann at German Wikipedia (</a:t>
            </a:r>
            <a:r>
              <a:rPr lang="de-DE" sz="2100" dirty="0" err="1">
                <a:solidFill>
                  <a:schemeClr val="tx1">
                    <a:lumMod val="65000"/>
                    <a:lumOff val="35000"/>
                  </a:schemeClr>
                </a:solidFill>
                <a:sym typeface="Wingdings" panose="05000000000000000000" pitchFamily="2" charset="2"/>
              </a:rPr>
              <a:t>Own</a:t>
            </a:r>
            <a:r>
              <a:rPr lang="de-DE" sz="2100" dirty="0">
                <a:solidFill>
                  <a:schemeClr val="tx1">
                    <a:lumMod val="65000"/>
                    <a:lumOff val="35000"/>
                  </a:schemeClr>
                </a:solidFill>
                <a:sym typeface="Wingdings" panose="05000000000000000000" pitchFamily="2" charset="2"/>
              </a:rPr>
              <a:t> </a:t>
            </a:r>
            <a:r>
              <a:rPr lang="de-DE" sz="2100" dirty="0" err="1">
                <a:solidFill>
                  <a:schemeClr val="tx1">
                    <a:lumMod val="65000"/>
                    <a:lumOff val="35000"/>
                  </a:schemeClr>
                </a:solidFill>
                <a:sym typeface="Wingdings" panose="05000000000000000000" pitchFamily="2" charset="2"/>
              </a:rPr>
              <a:t>work</a:t>
            </a:r>
            <a:r>
              <a:rPr lang="de-DE" sz="2100" dirty="0">
                <a:solidFill>
                  <a:schemeClr val="tx1">
                    <a:lumMod val="65000"/>
                    <a:lumOff val="35000"/>
                  </a:schemeClr>
                </a:solidFill>
                <a:sym typeface="Wingdings" panose="05000000000000000000" pitchFamily="2" charset="2"/>
              </a:rPr>
              <a:t> (Original </a:t>
            </a:r>
            <a:r>
              <a:rPr lang="de-DE" sz="2100" dirty="0" err="1">
                <a:solidFill>
                  <a:schemeClr val="tx1">
                    <a:lumMod val="65000"/>
                    <a:lumOff val="35000"/>
                  </a:schemeClr>
                </a:solidFill>
                <a:sym typeface="Wingdings" panose="05000000000000000000" pitchFamily="2" charset="2"/>
              </a:rPr>
              <a:t>text</a:t>
            </a:r>
            <a:r>
              <a:rPr lang="de-DE" sz="2100" dirty="0">
                <a:solidFill>
                  <a:schemeClr val="tx1">
                    <a:lumMod val="65000"/>
                    <a:lumOff val="35000"/>
                  </a:schemeClr>
                </a:solidFill>
                <a:sym typeface="Wingdings" panose="05000000000000000000" pitchFamily="2" charset="2"/>
              </a:rPr>
              <a:t>: selbst erstellt)) [Public Domain], via Wikimedia </a:t>
            </a:r>
            <a:r>
              <a:rPr lang="de-DE" sz="2100" dirty="0" err="1" smtClean="0">
                <a:solidFill>
                  <a:schemeClr val="tx1">
                    <a:lumMod val="65000"/>
                    <a:lumOff val="35000"/>
                  </a:schemeClr>
                </a:solidFill>
                <a:sym typeface="Wingdings" panose="05000000000000000000" pitchFamily="2" charset="2"/>
              </a:rPr>
              <a:t>Commons</a:t>
            </a:r>
            <a:r>
              <a:rPr lang="de-DE" sz="2100" dirty="0" smtClean="0">
                <a:solidFill>
                  <a:schemeClr val="tx1">
                    <a:lumMod val="65000"/>
                    <a:lumOff val="35000"/>
                  </a:schemeClr>
                </a:solidFill>
                <a:sym typeface="Wingdings" panose="05000000000000000000" pitchFamily="2" charset="2"/>
              </a:rPr>
              <a:t>.</a:t>
            </a:r>
          </a:p>
          <a:p>
            <a:pPr>
              <a:spcAft>
                <a:spcPts val="600"/>
              </a:spcAft>
            </a:pPr>
            <a:r>
              <a:rPr lang="de-DE" sz="2100" dirty="0" smtClean="0">
                <a:solidFill>
                  <a:schemeClr val="tx1">
                    <a:lumMod val="65000"/>
                    <a:lumOff val="35000"/>
                  </a:schemeClr>
                </a:solidFill>
                <a:sym typeface="Wingdings" panose="05000000000000000000" pitchFamily="2" charset="2"/>
              </a:rPr>
              <a:t>Logo Google Scholar: </a:t>
            </a:r>
            <a:r>
              <a:rPr lang="de-DE" sz="2100" dirty="0" smtClean="0">
                <a:hlinkClick r:id="rId3"/>
              </a:rPr>
              <a:t>https</a:t>
            </a:r>
            <a:r>
              <a:rPr lang="de-DE" sz="2100" dirty="0">
                <a:hlinkClick r:id="rId3"/>
              </a:rPr>
              <a:t>://commons.wikimedia.org/wiki/File%3AGoogle_Scholar_logo_2015.PNG</a:t>
            </a:r>
            <a:r>
              <a:rPr lang="de-DE" sz="2100" dirty="0"/>
              <a:t> </a:t>
            </a:r>
            <a:r>
              <a:rPr lang="de-DE" sz="2100" dirty="0" err="1">
                <a:solidFill>
                  <a:schemeClr val="tx1">
                    <a:lumMod val="65000"/>
                    <a:lumOff val="35000"/>
                  </a:schemeClr>
                </a:solidFill>
                <a:sym typeface="Wingdings" panose="05000000000000000000" pitchFamily="2" charset="2"/>
              </a:rPr>
              <a:t>By</a:t>
            </a:r>
            <a:r>
              <a:rPr lang="de-DE" sz="2100" dirty="0">
                <a:solidFill>
                  <a:schemeClr val="tx1">
                    <a:lumMod val="65000"/>
                    <a:lumOff val="35000"/>
                  </a:schemeClr>
                </a:solidFill>
                <a:sym typeface="Wingdings" panose="05000000000000000000" pitchFamily="2" charset="2"/>
              </a:rPr>
              <a:t> Google (http://scholar.google.com/) [Public </a:t>
            </a:r>
            <a:r>
              <a:rPr lang="de-DE" sz="2100" dirty="0" err="1">
                <a:solidFill>
                  <a:schemeClr val="tx1">
                    <a:lumMod val="65000"/>
                    <a:lumOff val="35000"/>
                  </a:schemeClr>
                </a:solidFill>
                <a:sym typeface="Wingdings" panose="05000000000000000000" pitchFamily="2" charset="2"/>
              </a:rPr>
              <a:t>domain</a:t>
            </a:r>
            <a:r>
              <a:rPr lang="de-DE" sz="2100" dirty="0">
                <a:solidFill>
                  <a:schemeClr val="tx1">
                    <a:lumMod val="65000"/>
                    <a:lumOff val="35000"/>
                  </a:schemeClr>
                </a:solidFill>
                <a:sym typeface="Wingdings" panose="05000000000000000000" pitchFamily="2" charset="2"/>
              </a:rPr>
              <a:t>], via Wikimedia </a:t>
            </a:r>
            <a:r>
              <a:rPr lang="de-DE" sz="2100" dirty="0" err="1" smtClean="0">
                <a:solidFill>
                  <a:schemeClr val="tx1">
                    <a:lumMod val="65000"/>
                    <a:lumOff val="35000"/>
                  </a:schemeClr>
                </a:solidFill>
                <a:sym typeface="Wingdings" panose="05000000000000000000" pitchFamily="2" charset="2"/>
              </a:rPr>
              <a:t>Commons</a:t>
            </a:r>
            <a:r>
              <a:rPr lang="de-DE" sz="2100" dirty="0" smtClean="0">
                <a:solidFill>
                  <a:schemeClr val="tx1">
                    <a:lumMod val="65000"/>
                    <a:lumOff val="35000"/>
                  </a:schemeClr>
                </a:solidFill>
                <a:sym typeface="Wingdings" panose="05000000000000000000" pitchFamily="2" charset="2"/>
              </a:rPr>
              <a:t>.</a:t>
            </a:r>
          </a:p>
          <a:p>
            <a:pPr>
              <a:spcAft>
                <a:spcPts val="600"/>
              </a:spcAft>
            </a:pPr>
            <a:r>
              <a:rPr lang="de-DE" sz="2100" dirty="0" smtClean="0">
                <a:solidFill>
                  <a:schemeClr val="tx1">
                    <a:lumMod val="65000"/>
                    <a:lumOff val="35000"/>
                  </a:schemeClr>
                </a:solidFill>
                <a:sym typeface="Wingdings" panose="05000000000000000000" pitchFamily="2" charset="2"/>
              </a:rPr>
              <a:t>Logo Bielefeld Academic Search Engine (BASE): Diese Datei wird unter der Creative-</a:t>
            </a:r>
            <a:r>
              <a:rPr lang="de-DE" sz="2100" dirty="0" err="1" smtClean="0">
                <a:solidFill>
                  <a:schemeClr val="tx1">
                    <a:lumMod val="65000"/>
                    <a:lumOff val="35000"/>
                  </a:schemeClr>
                </a:solidFill>
                <a:sym typeface="Wingdings" panose="05000000000000000000" pitchFamily="2" charset="2"/>
              </a:rPr>
              <a:t>Commons</a:t>
            </a:r>
            <a:r>
              <a:rPr lang="de-DE" sz="2100" dirty="0" smtClean="0">
                <a:solidFill>
                  <a:schemeClr val="tx1">
                    <a:lumMod val="65000"/>
                    <a:lumOff val="35000"/>
                  </a:schemeClr>
                </a:solidFill>
                <a:sym typeface="Wingdings" panose="05000000000000000000" pitchFamily="2" charset="2"/>
              </a:rPr>
              <a:t>-Lizenz „</a:t>
            </a:r>
            <a:r>
              <a:rPr lang="de-DE" sz="2100" dirty="0" smtClean="0">
                <a:solidFill>
                  <a:schemeClr val="tx1">
                    <a:lumMod val="65000"/>
                    <a:lumOff val="35000"/>
                  </a:schemeClr>
                </a:solidFill>
                <a:sym typeface="Wingdings" panose="05000000000000000000" pitchFamily="2" charset="2"/>
                <a:hlinkClick r:id="rId4"/>
              </a:rPr>
              <a:t>CC0 1.0 Verzicht auf das Copyright</a:t>
            </a:r>
            <a:r>
              <a:rPr lang="de-DE" sz="2100" dirty="0" smtClean="0">
                <a:solidFill>
                  <a:schemeClr val="tx1">
                    <a:lumMod val="65000"/>
                    <a:lumOff val="35000"/>
                  </a:schemeClr>
                </a:solidFill>
                <a:sym typeface="Wingdings" panose="05000000000000000000" pitchFamily="2" charset="2"/>
              </a:rPr>
              <a:t>“ zur Verfügung gestellt</a:t>
            </a:r>
            <a:r>
              <a:rPr lang="de-DE" sz="2100" dirty="0" smtClean="0">
                <a:solidFill>
                  <a:schemeClr val="tx1">
                    <a:lumMod val="65000"/>
                    <a:lumOff val="35000"/>
                  </a:schemeClr>
                </a:solidFill>
                <a:sym typeface="Wingdings" panose="05000000000000000000" pitchFamily="2" charset="2"/>
              </a:rPr>
              <a:t>.</a:t>
            </a:r>
          </a:p>
          <a:p>
            <a:pPr>
              <a:spcAft>
                <a:spcPts val="0"/>
              </a:spcAft>
            </a:pPr>
            <a:r>
              <a:rPr lang="de-DE" sz="2100" dirty="0" smtClean="0">
                <a:solidFill>
                  <a:schemeClr val="tx1">
                    <a:lumMod val="65000"/>
                    <a:lumOff val="35000"/>
                  </a:schemeClr>
                </a:solidFill>
                <a:sym typeface="Wingdings" panose="05000000000000000000" pitchFamily="2" charset="2"/>
              </a:rPr>
              <a:t>Creative-</a:t>
            </a:r>
            <a:r>
              <a:rPr lang="de-DE" sz="2100" dirty="0" err="1" smtClean="0">
                <a:solidFill>
                  <a:schemeClr val="tx1">
                    <a:lumMod val="65000"/>
                    <a:lumOff val="35000"/>
                  </a:schemeClr>
                </a:solidFill>
                <a:sym typeface="Wingdings" panose="05000000000000000000" pitchFamily="2" charset="2"/>
              </a:rPr>
              <a:t>Commons</a:t>
            </a:r>
            <a:r>
              <a:rPr lang="de-DE" sz="2100" dirty="0" smtClean="0">
                <a:solidFill>
                  <a:schemeClr val="tx1">
                    <a:lumMod val="65000"/>
                    <a:lumOff val="35000"/>
                  </a:schemeClr>
                </a:solidFill>
                <a:sym typeface="Wingdings" panose="05000000000000000000" pitchFamily="2" charset="2"/>
              </a:rPr>
              <a:t>-Logos: </a:t>
            </a:r>
            <a:r>
              <a:rPr lang="de-DE" sz="20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5"/>
              </a:rPr>
              <a:t>https://creativecommons.org/about/downloads/</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endParaRPr lang="de-DE" sz="1900" dirty="0" smtClean="0">
              <a:solidFill>
                <a:schemeClr val="tx1">
                  <a:lumMod val="65000"/>
                  <a:lumOff val="35000"/>
                </a:schemeClr>
              </a:solidFill>
            </a:endParaRPr>
          </a:p>
          <a:p>
            <a:pPr lvl="0">
              <a:spcAft>
                <a:spcPts val="600"/>
              </a:spcAft>
            </a:pPr>
            <a:endParaRPr lang="de-DE" sz="1900" dirty="0">
              <a:solidFill>
                <a:srgbClr val="595959"/>
              </a:solidFill>
            </a:endParaRPr>
          </a:p>
        </p:txBody>
      </p:sp>
      <p:pic>
        <p:nvPicPr>
          <p:cNvPr id="4" name="Bild 3" descr="genderopenrepos@3x.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17517601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19627" y="1600200"/>
            <a:ext cx="8229600" cy="4525963"/>
          </a:xfrm>
        </p:spPr>
        <p:txBody>
          <a:bodyPr>
            <a:normAutofit/>
          </a:bodyPr>
          <a:lstStyle/>
          <a:p>
            <a:pPr marL="0" indent="0">
              <a:buNone/>
            </a:pPr>
            <a:r>
              <a:rPr lang="de-DE" sz="2400" b="1" dirty="0" smtClean="0">
                <a:solidFill>
                  <a:srgbClr val="595959"/>
                </a:solidFill>
              </a:rPr>
              <a:t>Kontakt</a:t>
            </a:r>
          </a:p>
          <a:p>
            <a:pPr marL="0" lvl="0" indent="0">
              <a:spcAft>
                <a:spcPts val="600"/>
              </a:spcAft>
              <a:buNone/>
            </a:pPr>
            <a:r>
              <a:rPr lang="de-DE" sz="1900" dirty="0" smtClean="0">
                <a:solidFill>
                  <a:schemeClr val="tx1">
                    <a:lumMod val="65000"/>
                    <a:lumOff val="35000"/>
                  </a:schemeClr>
                </a:solidFill>
                <a:sym typeface="Wingdings" panose="05000000000000000000" pitchFamily="2" charset="2"/>
              </a:rPr>
              <a:t>Wir freuen uns über Ihre Fragen, Anregungen und Kritik!</a:t>
            </a:r>
          </a:p>
          <a:p>
            <a:pPr marL="0" lvl="0" indent="0">
              <a:spcAft>
                <a:spcPts val="600"/>
              </a:spcAft>
              <a:buNone/>
            </a:pPr>
            <a:endParaRPr lang="de-DE" sz="1900" dirty="0" smtClean="0">
              <a:solidFill>
                <a:schemeClr val="tx1">
                  <a:lumMod val="65000"/>
                  <a:lumOff val="35000"/>
                </a:schemeClr>
              </a:solidFill>
              <a:sym typeface="Wingdings" panose="05000000000000000000" pitchFamily="2" charset="2"/>
            </a:endParaRPr>
          </a:p>
          <a:p>
            <a:pPr marL="0" lvl="0" indent="0">
              <a:spcAft>
                <a:spcPts val="600"/>
              </a:spcAft>
              <a:buNone/>
            </a:pPr>
            <a:r>
              <a:rPr lang="de-DE" sz="1900" dirty="0" smtClean="0">
                <a:solidFill>
                  <a:schemeClr val="tx1">
                    <a:lumMod val="65000"/>
                    <a:lumOff val="35000"/>
                  </a:schemeClr>
                </a:solidFill>
                <a:sym typeface="Wingdings" panose="05000000000000000000" pitchFamily="2" charset="2"/>
              </a:rPr>
              <a:t>Marianne Seidig</a:t>
            </a:r>
          </a:p>
          <a:p>
            <a:pPr marL="0" lvl="0" indent="0">
              <a:spcAft>
                <a:spcPts val="600"/>
              </a:spcAft>
              <a:buNone/>
            </a:pPr>
            <a:r>
              <a:rPr lang="de-DE" sz="1900" dirty="0" smtClean="0">
                <a:solidFill>
                  <a:schemeClr val="tx1">
                    <a:lumMod val="65000"/>
                    <a:lumOff val="35000"/>
                  </a:schemeClr>
                </a:solidFill>
                <a:sym typeface="Wingdings" panose="05000000000000000000" pitchFamily="2" charset="2"/>
              </a:rPr>
              <a:t>Andreas Heinrich</a:t>
            </a:r>
          </a:p>
          <a:p>
            <a:pPr marL="0" lvl="0" indent="0">
              <a:spcAft>
                <a:spcPts val="600"/>
              </a:spcAft>
              <a:buNone/>
            </a:pPr>
            <a:r>
              <a:rPr lang="de-DE" sz="1900" dirty="0" smtClean="0">
                <a:solidFill>
                  <a:schemeClr val="tx1">
                    <a:lumMod val="65000"/>
                    <a:lumOff val="35000"/>
                  </a:schemeClr>
                </a:solidFill>
                <a:sym typeface="Wingdings" panose="05000000000000000000" pitchFamily="2" charset="2"/>
              </a:rPr>
              <a:t>Aline </a:t>
            </a:r>
            <a:r>
              <a:rPr lang="de-DE" sz="1900" dirty="0" err="1" smtClean="0">
                <a:solidFill>
                  <a:schemeClr val="tx1">
                    <a:lumMod val="65000"/>
                    <a:lumOff val="35000"/>
                  </a:schemeClr>
                </a:solidFill>
                <a:sym typeface="Wingdings" panose="05000000000000000000" pitchFamily="2" charset="2"/>
              </a:rPr>
              <a:t>Oloff</a:t>
            </a:r>
            <a:endParaRPr lang="de-DE" sz="1900" dirty="0" smtClean="0">
              <a:solidFill>
                <a:schemeClr val="tx1">
                  <a:lumMod val="65000"/>
                  <a:lumOff val="35000"/>
                </a:schemeClr>
              </a:solidFill>
              <a:sym typeface="Wingdings" panose="05000000000000000000" pitchFamily="2" charset="2"/>
            </a:endParaRPr>
          </a:p>
          <a:p>
            <a:pPr marL="0" lvl="0" indent="0">
              <a:spcAft>
                <a:spcPts val="600"/>
              </a:spcAft>
              <a:buNone/>
            </a:pPr>
            <a:endParaRPr lang="de-DE" sz="1900" dirty="0">
              <a:solidFill>
                <a:schemeClr val="tx1">
                  <a:lumMod val="65000"/>
                  <a:lumOff val="35000"/>
                </a:schemeClr>
              </a:solidFill>
              <a:sym typeface="Wingdings" panose="05000000000000000000" pitchFamily="2" charset="2"/>
            </a:endParaRPr>
          </a:p>
          <a:p>
            <a:pPr marL="0" lvl="0" indent="0">
              <a:spcAft>
                <a:spcPts val="600"/>
              </a:spcAft>
              <a:buNone/>
            </a:pPr>
            <a:r>
              <a:rPr lang="de-DE" sz="1900" dirty="0" smtClean="0">
                <a:solidFill>
                  <a:schemeClr val="tx1">
                    <a:lumMod val="65000"/>
                    <a:lumOff val="35000"/>
                  </a:schemeClr>
                </a:solidFill>
                <a:sym typeface="Wingdings" panose="05000000000000000000" pitchFamily="2" charset="2"/>
                <a:hlinkClick r:id="rId2"/>
              </a:rPr>
              <a:t>info@genderopen.de</a:t>
            </a:r>
            <a:endParaRPr lang="de-DE" sz="1900" dirty="0" smtClean="0">
              <a:solidFill>
                <a:schemeClr val="tx1">
                  <a:lumMod val="65000"/>
                  <a:lumOff val="35000"/>
                </a:schemeClr>
              </a:solidFill>
              <a:sym typeface="Wingdings" panose="05000000000000000000" pitchFamily="2" charset="2"/>
            </a:endParaRPr>
          </a:p>
          <a:p>
            <a:pPr marL="0" lvl="0" indent="0">
              <a:spcAft>
                <a:spcPts val="600"/>
              </a:spcAft>
              <a:buNone/>
            </a:pPr>
            <a:r>
              <a:rPr lang="de-DE" sz="1900" dirty="0" smtClean="0">
                <a:solidFill>
                  <a:schemeClr val="tx1">
                    <a:lumMod val="65000"/>
                    <a:lumOff val="35000"/>
                  </a:schemeClr>
                </a:solidFill>
                <a:sym typeface="Wingdings" panose="05000000000000000000" pitchFamily="2" charset="2"/>
                <a:hlinkClick r:id="rId3"/>
              </a:rPr>
              <a:t>www.blog-genderopen.de</a:t>
            </a:r>
            <a:endParaRPr lang="de-DE" sz="1900" dirty="0" smtClean="0">
              <a:solidFill>
                <a:schemeClr val="tx1">
                  <a:lumMod val="65000"/>
                  <a:lumOff val="35000"/>
                </a:schemeClr>
              </a:solidFill>
              <a:sym typeface="Wingdings" panose="05000000000000000000" pitchFamily="2" charset="2"/>
            </a:endParaRPr>
          </a:p>
          <a:p>
            <a:pPr marL="0" lvl="0" indent="0">
              <a:spcAft>
                <a:spcPts val="600"/>
              </a:spcAft>
              <a:buNone/>
            </a:pPr>
            <a:r>
              <a:rPr lang="de-DE" sz="1900" dirty="0" smtClean="0">
                <a:solidFill>
                  <a:schemeClr val="tx1">
                    <a:lumMod val="65000"/>
                    <a:lumOff val="35000"/>
                  </a:schemeClr>
                </a:solidFill>
                <a:sym typeface="Wingdings" panose="05000000000000000000" pitchFamily="2" charset="2"/>
              </a:rPr>
              <a:t>(030) 838-61680      </a:t>
            </a:r>
            <a:endParaRPr lang="de-DE" sz="1900" dirty="0" smtClean="0">
              <a:solidFill>
                <a:schemeClr val="tx1">
                  <a:lumMod val="65000"/>
                  <a:lumOff val="35000"/>
                </a:schemeClr>
              </a:solidFill>
            </a:endParaRPr>
          </a:p>
          <a:p>
            <a:pPr lvl="0">
              <a:spcAft>
                <a:spcPts val="600"/>
              </a:spcAft>
            </a:pPr>
            <a:endParaRPr lang="de-DE" sz="1900" dirty="0">
              <a:solidFill>
                <a:srgbClr val="595959"/>
              </a:solidFill>
            </a:endParaRPr>
          </a:p>
        </p:txBody>
      </p:sp>
      <p:pic>
        <p:nvPicPr>
          <p:cNvPr id="4" name="Bild 3" descr="genderopenrepos@3x.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Tree>
    <p:extLst>
      <p:ext uri="{BB962C8B-B14F-4D97-AF65-F5344CB8AC3E}">
        <p14:creationId xmlns:p14="http://schemas.microsoft.com/office/powerpoint/2010/main" val="2429619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2125076"/>
            <a:ext cx="8229600" cy="4525963"/>
          </a:xfrm>
        </p:spPr>
        <p:txBody>
          <a:bodyPr>
            <a:normAutofit/>
          </a:bodyPr>
          <a:lstStyle/>
          <a:p>
            <a:pPr marL="0" indent="0">
              <a:buNone/>
            </a:pPr>
            <a:endParaRPr lang="de-DE" sz="2800" dirty="0" smtClean="0">
              <a:solidFill>
                <a:schemeClr val="tx1">
                  <a:lumMod val="65000"/>
                  <a:lumOff val="35000"/>
                </a:schemeClr>
              </a:solidFill>
            </a:endParaRPr>
          </a:p>
          <a:p>
            <a:pPr marL="0" indent="0">
              <a:buNone/>
            </a:pPr>
            <a:endParaRPr lang="de-DE" sz="28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a:p>
            <a:pPr marL="0" indent="0">
              <a:buNone/>
            </a:pPr>
            <a:endParaRPr lang="de-DE" sz="11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2" name="Textfeld 1"/>
          <p:cNvSpPr txBox="1"/>
          <p:nvPr/>
        </p:nvSpPr>
        <p:spPr>
          <a:xfrm>
            <a:off x="457200" y="1547923"/>
            <a:ext cx="8229600" cy="4539704"/>
          </a:xfrm>
          <a:prstGeom prst="rect">
            <a:avLst/>
          </a:prstGeom>
          <a:noFill/>
        </p:spPr>
        <p:txBody>
          <a:bodyPr wrap="square" rtlCol="0">
            <a:spAutoFit/>
          </a:bodyPr>
          <a:lstStyle/>
          <a:p>
            <a:r>
              <a:rPr lang="de-DE" sz="2400" b="1" dirty="0">
                <a:solidFill>
                  <a:srgbClr val="595959"/>
                </a:solidFill>
              </a:rPr>
              <a:t>Geschichte der Open Access </a:t>
            </a:r>
            <a:r>
              <a:rPr lang="de-DE" sz="2400" b="1" dirty="0" smtClean="0">
                <a:solidFill>
                  <a:srgbClr val="595959"/>
                </a:solidFill>
              </a:rPr>
              <a:t>Bewegung II: </a:t>
            </a:r>
            <a:r>
              <a:rPr lang="de-DE" sz="2400" b="1" dirty="0">
                <a:solidFill>
                  <a:srgbClr val="595959"/>
                </a:solidFill>
              </a:rPr>
              <a:t>Anfänge</a:t>
            </a:r>
          </a:p>
          <a:p>
            <a:endParaRPr lang="de-DE" sz="1900" dirty="0">
              <a:solidFill>
                <a:srgbClr val="595959"/>
              </a:solidFill>
            </a:endParaRPr>
          </a:p>
          <a:p>
            <a:pPr marL="285750" indent="-285750">
              <a:buFont typeface="Arial" panose="020B0604020202020204" pitchFamily="34" charset="0"/>
              <a:buChar char="•"/>
            </a:pPr>
            <a:r>
              <a:rPr lang="de-DE" sz="1900" dirty="0" smtClean="0">
                <a:solidFill>
                  <a:srgbClr val="595959"/>
                </a:solidFill>
              </a:rPr>
              <a:t>2003: </a:t>
            </a:r>
            <a:r>
              <a:rPr lang="de-DE" sz="1900" i="1" dirty="0" smtClean="0">
                <a:solidFill>
                  <a:srgbClr val="595959"/>
                </a:solidFill>
                <a:hlinkClick r:id="rId4"/>
              </a:rPr>
              <a:t>Berliner </a:t>
            </a:r>
            <a:r>
              <a:rPr lang="de-DE" sz="1900" i="1" dirty="0">
                <a:solidFill>
                  <a:srgbClr val="595959"/>
                </a:solidFill>
                <a:hlinkClick r:id="rId4"/>
              </a:rPr>
              <a:t>Erklärung über offenen Zugang zu wissenschaftlichem </a:t>
            </a:r>
            <a:r>
              <a:rPr lang="de-DE" sz="1900" i="1" dirty="0" smtClean="0">
                <a:solidFill>
                  <a:srgbClr val="595959"/>
                </a:solidFill>
                <a:hlinkClick r:id="rId4"/>
              </a:rPr>
              <a:t>Wissen</a:t>
            </a:r>
            <a:endParaRPr lang="de-DE" sz="1900" i="1" dirty="0" smtClean="0">
              <a:solidFill>
                <a:srgbClr val="595959"/>
              </a:solidFill>
            </a:endParaRPr>
          </a:p>
          <a:p>
            <a:pPr marL="285750" indent="-285750">
              <a:buFont typeface="Arial" panose="020B0604020202020204" pitchFamily="34" charset="0"/>
              <a:buChar char="•"/>
            </a:pPr>
            <a:endParaRPr lang="de-DE" sz="1900" dirty="0">
              <a:solidFill>
                <a:srgbClr val="595959"/>
              </a:solidFill>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de-DE" sz="1900" dirty="0" smtClean="0">
                <a:solidFill>
                  <a:srgbClr val="595959"/>
                </a:solidFill>
                <a:ea typeface="Calibri" panose="020F0502020204030204" pitchFamily="34" charset="0"/>
                <a:cs typeface="Times New Roman" panose="02020603050405020304" pitchFamily="18" charset="0"/>
              </a:rPr>
              <a:t>Open </a:t>
            </a:r>
            <a:r>
              <a:rPr lang="de-DE" sz="1900" dirty="0">
                <a:solidFill>
                  <a:srgbClr val="595959"/>
                </a:solidFill>
                <a:ea typeface="Calibri" panose="020F0502020204030204" pitchFamily="34" charset="0"/>
                <a:cs typeface="Times New Roman" panose="02020603050405020304" pitchFamily="18" charset="0"/>
              </a:rPr>
              <a:t>Access bedeutet </a:t>
            </a:r>
            <a:r>
              <a:rPr lang="de-DE" sz="1900" dirty="0" smtClean="0">
                <a:solidFill>
                  <a:srgbClr val="595959"/>
                </a:solidFill>
                <a:ea typeface="Calibri" panose="020F0502020204030204" pitchFamily="34" charset="0"/>
                <a:cs typeface="Times New Roman" panose="02020603050405020304" pitchFamily="18" charset="0"/>
              </a:rPr>
              <a:t>hier die </a:t>
            </a:r>
            <a:r>
              <a:rPr lang="de-DE" sz="1900" dirty="0">
                <a:solidFill>
                  <a:srgbClr val="595959"/>
                </a:solidFill>
                <a:ea typeface="Calibri" panose="020F0502020204030204" pitchFamily="34" charset="0"/>
                <a:cs typeface="Times New Roman" panose="02020603050405020304" pitchFamily="18" charset="0"/>
              </a:rPr>
              <a:t>Erlaubnis, </a:t>
            </a:r>
            <a:r>
              <a:rPr lang="de-DE" sz="1900" dirty="0" smtClean="0">
                <a:solidFill>
                  <a:srgbClr val="595959"/>
                </a:solidFill>
                <a:ea typeface="Calibri" panose="020F0502020204030204" pitchFamily="34" charset="0"/>
                <a:cs typeface="Times New Roman" panose="02020603050405020304" pitchFamily="18" charset="0"/>
              </a:rPr>
              <a:t>Inhalte „in </a:t>
            </a:r>
            <a:r>
              <a:rPr lang="de-DE" sz="1900" dirty="0">
                <a:solidFill>
                  <a:srgbClr val="595959"/>
                </a:solidFill>
                <a:ea typeface="Calibri" panose="020F0502020204030204" pitchFamily="34" charset="0"/>
                <a:cs typeface="Times New Roman" panose="02020603050405020304" pitchFamily="18" charset="0"/>
              </a:rPr>
              <a:t>jedem beliebigen digitalen Medium und für jeden verantwortbaren Zweck – zu kopieren, zu nutzen, zu verbreiten, zu übertragen und öffentlich wiederzugeben sowie Bearbeitungen davon zu erstellen und zu verbreiten, sofern die Urheberschaft korrekt angegeben wird“.  </a:t>
            </a:r>
          </a:p>
          <a:p>
            <a:pPr marL="742950" lvl="1" indent="-285750">
              <a:buFont typeface="Arial" panose="020B0604020202020204" pitchFamily="34" charset="0"/>
              <a:buChar char="•"/>
            </a:pPr>
            <a:endParaRPr lang="de-DE" sz="1900" dirty="0" smtClean="0">
              <a:solidFill>
                <a:srgbClr val="595959"/>
              </a:solidFill>
            </a:endParaRPr>
          </a:p>
          <a:p>
            <a:pPr marL="742950" lvl="1" indent="-285750">
              <a:buFont typeface="Arial" panose="020B0604020202020204" pitchFamily="34" charset="0"/>
              <a:buChar char="•"/>
            </a:pPr>
            <a:r>
              <a:rPr lang="de-DE" sz="1900" dirty="0">
                <a:solidFill>
                  <a:srgbClr val="595959"/>
                </a:solidFill>
              </a:rPr>
              <a:t>„Open Access-Veröffentlichungen umfassen originäre wissenschaftliche Forschungsergebnisse ebenso wie Ursprungsdaten, Metadaten, Quellenmaterial, digitale Darstellungen von Bild- und Graphik-Material und wissenschaftliches Material in multimedialer </a:t>
            </a:r>
            <a:r>
              <a:rPr lang="de-DE" sz="1900" dirty="0" smtClean="0">
                <a:solidFill>
                  <a:srgbClr val="595959"/>
                </a:solidFill>
              </a:rPr>
              <a:t>Form.“</a:t>
            </a:r>
            <a:endParaRPr lang="de-DE" sz="1900" dirty="0">
              <a:solidFill>
                <a:srgbClr val="595959"/>
              </a:solidFill>
            </a:endParaRPr>
          </a:p>
          <a:p>
            <a:pPr lvl="1"/>
            <a:endParaRPr lang="de-DE" dirty="0"/>
          </a:p>
        </p:txBody>
      </p:sp>
    </p:spTree>
    <p:extLst>
      <p:ext uri="{BB962C8B-B14F-4D97-AF65-F5344CB8AC3E}">
        <p14:creationId xmlns:p14="http://schemas.microsoft.com/office/powerpoint/2010/main" val="2570125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2125076"/>
            <a:ext cx="8229600" cy="4525963"/>
          </a:xfrm>
        </p:spPr>
        <p:txBody>
          <a:bodyPr>
            <a:normAutofit/>
          </a:bodyPr>
          <a:lstStyle/>
          <a:p>
            <a:pPr marL="0" indent="0">
              <a:buNone/>
            </a:pPr>
            <a:endParaRPr lang="de-DE" sz="2800" dirty="0" smtClean="0">
              <a:solidFill>
                <a:schemeClr val="tx1">
                  <a:lumMod val="65000"/>
                  <a:lumOff val="35000"/>
                </a:schemeClr>
              </a:solidFill>
            </a:endParaRPr>
          </a:p>
          <a:p>
            <a:pPr marL="0" indent="0">
              <a:buNone/>
            </a:pPr>
            <a:endParaRPr lang="de-DE" sz="28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a:p>
            <a:pPr marL="0" indent="0">
              <a:buNone/>
            </a:pPr>
            <a:endParaRPr lang="de-DE" sz="11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2" name="Textfeld 1"/>
          <p:cNvSpPr txBox="1"/>
          <p:nvPr/>
        </p:nvSpPr>
        <p:spPr>
          <a:xfrm>
            <a:off x="457200" y="1530506"/>
            <a:ext cx="8317684" cy="3739485"/>
          </a:xfrm>
          <a:prstGeom prst="rect">
            <a:avLst/>
          </a:prstGeom>
          <a:noFill/>
        </p:spPr>
        <p:txBody>
          <a:bodyPr wrap="square" rtlCol="0">
            <a:spAutoFit/>
          </a:bodyPr>
          <a:lstStyle/>
          <a:p>
            <a:r>
              <a:rPr lang="de-DE" sz="2400" b="1" dirty="0">
                <a:solidFill>
                  <a:srgbClr val="595959"/>
                </a:solidFill>
              </a:rPr>
              <a:t>Geschichte der Open Access </a:t>
            </a:r>
            <a:r>
              <a:rPr lang="de-DE" sz="2400" b="1" dirty="0" smtClean="0">
                <a:solidFill>
                  <a:srgbClr val="595959"/>
                </a:solidFill>
              </a:rPr>
              <a:t>Bewegung III: </a:t>
            </a:r>
          </a:p>
          <a:p>
            <a:r>
              <a:rPr lang="de-DE" sz="2400" b="1" dirty="0" smtClean="0">
                <a:solidFill>
                  <a:srgbClr val="595959"/>
                </a:solidFill>
              </a:rPr>
              <a:t>Open Access on </a:t>
            </a:r>
            <a:r>
              <a:rPr lang="de-DE" sz="2400" b="1" dirty="0" err="1" smtClean="0">
                <a:solidFill>
                  <a:srgbClr val="595959"/>
                </a:solidFill>
              </a:rPr>
              <a:t>the</a:t>
            </a:r>
            <a:r>
              <a:rPr lang="de-DE" sz="2400" b="1" dirty="0" smtClean="0">
                <a:solidFill>
                  <a:srgbClr val="595959"/>
                </a:solidFill>
              </a:rPr>
              <a:t> </a:t>
            </a:r>
            <a:r>
              <a:rPr lang="de-DE" sz="2400" b="1" dirty="0">
                <a:solidFill>
                  <a:srgbClr val="595959"/>
                </a:solidFill>
              </a:rPr>
              <a:t>M</a:t>
            </a:r>
            <a:r>
              <a:rPr lang="de-DE" sz="2400" b="1" dirty="0" smtClean="0">
                <a:solidFill>
                  <a:srgbClr val="595959"/>
                </a:solidFill>
              </a:rPr>
              <a:t>ove</a:t>
            </a:r>
            <a:endParaRPr lang="de-DE" sz="2400" b="1" dirty="0">
              <a:solidFill>
                <a:srgbClr val="595959"/>
              </a:solidFill>
            </a:endParaRPr>
          </a:p>
          <a:p>
            <a:endParaRPr lang="de-DE" dirty="0">
              <a:solidFill>
                <a:srgbClr val="595959"/>
              </a:solidFill>
            </a:endParaRPr>
          </a:p>
          <a:p>
            <a:r>
              <a:rPr lang="de-DE" sz="1900" dirty="0" err="1" smtClean="0">
                <a:solidFill>
                  <a:srgbClr val="595959"/>
                </a:solidFill>
              </a:rPr>
              <a:t>Signator_innen</a:t>
            </a:r>
            <a:r>
              <a:rPr lang="de-DE" sz="1900" dirty="0" smtClean="0">
                <a:solidFill>
                  <a:srgbClr val="595959"/>
                </a:solidFill>
              </a:rPr>
              <a:t> der </a:t>
            </a:r>
            <a:r>
              <a:rPr lang="de-DE" sz="1900" i="1" dirty="0" smtClean="0">
                <a:solidFill>
                  <a:srgbClr val="595959"/>
                </a:solidFill>
              </a:rPr>
              <a:t>Berliner </a:t>
            </a:r>
            <a:r>
              <a:rPr lang="de-DE" sz="1900" i="1" dirty="0">
                <a:solidFill>
                  <a:srgbClr val="595959"/>
                </a:solidFill>
              </a:rPr>
              <a:t>Erklärung über offenen Zugang zu </a:t>
            </a:r>
            <a:r>
              <a:rPr lang="de-DE" sz="1900" i="1" dirty="0" smtClean="0">
                <a:solidFill>
                  <a:srgbClr val="595959"/>
                </a:solidFill>
              </a:rPr>
              <a:t>wissenschaftlichem Wissen (kleine Auswahl!)</a:t>
            </a:r>
            <a:r>
              <a:rPr lang="de-DE" sz="1900" dirty="0" smtClean="0">
                <a:solidFill>
                  <a:srgbClr val="595959"/>
                </a:solidFill>
              </a:rPr>
              <a:t>:</a:t>
            </a:r>
          </a:p>
          <a:p>
            <a:endParaRPr lang="de-DE" sz="1900" dirty="0" smtClean="0">
              <a:solidFill>
                <a:srgbClr val="595959"/>
              </a:solidFill>
            </a:endParaRPr>
          </a:p>
          <a:p>
            <a:pPr marL="742950" lvl="1" indent="-285750">
              <a:lnSpc>
                <a:spcPct val="150000"/>
              </a:lnSpc>
              <a:buFont typeface="Arial" panose="020B0604020202020204" pitchFamily="34" charset="0"/>
              <a:buChar char="•"/>
            </a:pPr>
            <a:r>
              <a:rPr lang="de-DE" sz="1900" dirty="0" smtClean="0">
                <a:solidFill>
                  <a:srgbClr val="595959"/>
                </a:solidFill>
              </a:rPr>
              <a:t>Deutsche Forschungsgemeinschaft (</a:t>
            </a:r>
            <a:r>
              <a:rPr lang="de-DE" sz="1900" dirty="0" smtClean="0">
                <a:solidFill>
                  <a:srgbClr val="595959"/>
                </a:solidFill>
                <a:hlinkClick r:id="rId4"/>
              </a:rPr>
              <a:t>DFG</a:t>
            </a:r>
            <a:r>
              <a:rPr lang="de-DE" sz="1900" dirty="0" smtClean="0">
                <a:solidFill>
                  <a:srgbClr val="595959"/>
                </a:solidFill>
              </a:rPr>
              <a:t>)</a:t>
            </a:r>
            <a:endParaRPr lang="de-DE" sz="1900" dirty="0">
              <a:solidFill>
                <a:srgbClr val="595959"/>
              </a:solidFill>
            </a:endParaRPr>
          </a:p>
          <a:p>
            <a:pPr marL="742950" lvl="1" indent="-285750">
              <a:lnSpc>
                <a:spcPct val="150000"/>
              </a:lnSpc>
              <a:buFont typeface="Arial" panose="020B0604020202020204" pitchFamily="34" charset="0"/>
              <a:buChar char="•"/>
            </a:pPr>
            <a:r>
              <a:rPr lang="de-DE" sz="1900" dirty="0" smtClean="0">
                <a:solidFill>
                  <a:srgbClr val="595959"/>
                </a:solidFill>
              </a:rPr>
              <a:t>Wissenschaftsrat (</a:t>
            </a:r>
            <a:r>
              <a:rPr lang="de-DE" sz="1900" dirty="0" smtClean="0">
                <a:solidFill>
                  <a:srgbClr val="595959"/>
                </a:solidFill>
                <a:hlinkClick r:id="rId5"/>
              </a:rPr>
              <a:t>WR</a:t>
            </a:r>
            <a:r>
              <a:rPr lang="de-DE" sz="1900" dirty="0" smtClean="0">
                <a:solidFill>
                  <a:srgbClr val="595959"/>
                </a:solidFill>
              </a:rPr>
              <a:t>)</a:t>
            </a:r>
            <a:endParaRPr lang="de-DE" sz="1900" dirty="0">
              <a:solidFill>
                <a:srgbClr val="595959"/>
              </a:solidFill>
            </a:endParaRPr>
          </a:p>
          <a:p>
            <a:pPr marL="742950" lvl="1" indent="-285750">
              <a:lnSpc>
                <a:spcPct val="150000"/>
              </a:lnSpc>
              <a:buFont typeface="Arial" panose="020B0604020202020204" pitchFamily="34" charset="0"/>
              <a:buChar char="•"/>
            </a:pPr>
            <a:r>
              <a:rPr lang="de-DE" sz="1900" dirty="0" smtClean="0">
                <a:solidFill>
                  <a:srgbClr val="595959"/>
                </a:solidFill>
              </a:rPr>
              <a:t>Hochschulrektorenkonferenz (</a:t>
            </a:r>
            <a:r>
              <a:rPr lang="de-DE" sz="1900" dirty="0" smtClean="0">
                <a:solidFill>
                  <a:srgbClr val="595959"/>
                </a:solidFill>
                <a:hlinkClick r:id="rId6"/>
              </a:rPr>
              <a:t>HRK</a:t>
            </a:r>
            <a:r>
              <a:rPr lang="de-DE" sz="1900" dirty="0" smtClean="0">
                <a:solidFill>
                  <a:srgbClr val="595959"/>
                </a:solidFill>
              </a:rPr>
              <a:t>)</a:t>
            </a:r>
            <a:endParaRPr lang="de-DE" sz="1900" dirty="0">
              <a:solidFill>
                <a:srgbClr val="595959"/>
              </a:solidFill>
            </a:endParaRPr>
          </a:p>
          <a:p>
            <a:pPr marL="742950" lvl="1" indent="-285750">
              <a:lnSpc>
                <a:spcPct val="150000"/>
              </a:lnSpc>
              <a:buFont typeface="Arial" panose="020B0604020202020204" pitchFamily="34" charset="0"/>
              <a:buChar char="•"/>
            </a:pPr>
            <a:r>
              <a:rPr lang="de-DE" sz="1900" dirty="0" smtClean="0">
                <a:solidFill>
                  <a:srgbClr val="595959"/>
                </a:solidFill>
                <a:hlinkClick r:id="rId7"/>
              </a:rPr>
              <a:t>Allianz </a:t>
            </a:r>
            <a:r>
              <a:rPr lang="de-DE" sz="1900" dirty="0">
                <a:solidFill>
                  <a:srgbClr val="595959"/>
                </a:solidFill>
                <a:hlinkClick r:id="rId7"/>
              </a:rPr>
              <a:t>der deutschen Wissenschaftsorganisationen</a:t>
            </a:r>
            <a:endParaRPr lang="de-DE" sz="1900" dirty="0">
              <a:solidFill>
                <a:srgbClr val="595959"/>
              </a:solidFill>
            </a:endParaRPr>
          </a:p>
        </p:txBody>
      </p:sp>
    </p:spTree>
    <p:extLst>
      <p:ext uri="{BB962C8B-B14F-4D97-AF65-F5344CB8AC3E}">
        <p14:creationId xmlns:p14="http://schemas.microsoft.com/office/powerpoint/2010/main" val="1610017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2125076"/>
            <a:ext cx="8229600" cy="4525963"/>
          </a:xfrm>
        </p:spPr>
        <p:txBody>
          <a:bodyPr>
            <a:normAutofit/>
          </a:bodyPr>
          <a:lstStyle/>
          <a:p>
            <a:pPr marL="0" indent="0">
              <a:buNone/>
            </a:pPr>
            <a:endParaRPr lang="de-DE" sz="2800" dirty="0" smtClean="0">
              <a:solidFill>
                <a:schemeClr val="tx1">
                  <a:lumMod val="65000"/>
                  <a:lumOff val="35000"/>
                </a:schemeClr>
              </a:solidFill>
            </a:endParaRPr>
          </a:p>
          <a:p>
            <a:pPr marL="0" indent="0">
              <a:buNone/>
            </a:pPr>
            <a:endParaRPr lang="de-DE" sz="28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a:p>
            <a:pPr marL="0" indent="0">
              <a:buNone/>
            </a:pPr>
            <a:endParaRPr lang="de-DE" sz="11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2" name="Textfeld 1"/>
          <p:cNvSpPr txBox="1"/>
          <p:nvPr/>
        </p:nvSpPr>
        <p:spPr>
          <a:xfrm>
            <a:off x="457200" y="1519594"/>
            <a:ext cx="8229600" cy="4878259"/>
          </a:xfrm>
          <a:prstGeom prst="rect">
            <a:avLst/>
          </a:prstGeom>
          <a:noFill/>
        </p:spPr>
        <p:txBody>
          <a:bodyPr wrap="square" rtlCol="0">
            <a:spAutoFit/>
          </a:bodyPr>
          <a:lstStyle/>
          <a:p>
            <a:r>
              <a:rPr lang="de-DE" sz="2400" b="1" dirty="0">
                <a:solidFill>
                  <a:srgbClr val="595959"/>
                </a:solidFill>
              </a:rPr>
              <a:t>Geschichte der Open Access Bewegung III: </a:t>
            </a:r>
            <a:endParaRPr lang="de-DE" sz="2400" b="1" dirty="0" smtClean="0">
              <a:solidFill>
                <a:srgbClr val="595959"/>
              </a:solidFill>
            </a:endParaRPr>
          </a:p>
          <a:p>
            <a:r>
              <a:rPr lang="de-DE" sz="2400" b="1" dirty="0" smtClean="0">
                <a:solidFill>
                  <a:srgbClr val="595959"/>
                </a:solidFill>
              </a:rPr>
              <a:t>Open </a:t>
            </a:r>
            <a:r>
              <a:rPr lang="de-DE" sz="2400" b="1" dirty="0">
                <a:solidFill>
                  <a:srgbClr val="595959"/>
                </a:solidFill>
              </a:rPr>
              <a:t>Access on </a:t>
            </a:r>
            <a:r>
              <a:rPr lang="de-DE" sz="2400" b="1" dirty="0" err="1">
                <a:solidFill>
                  <a:srgbClr val="595959"/>
                </a:solidFill>
              </a:rPr>
              <a:t>the</a:t>
            </a:r>
            <a:r>
              <a:rPr lang="de-DE" sz="2400" b="1" dirty="0">
                <a:solidFill>
                  <a:srgbClr val="595959"/>
                </a:solidFill>
              </a:rPr>
              <a:t> </a:t>
            </a:r>
            <a:r>
              <a:rPr lang="de-DE" sz="2400" b="1" dirty="0" smtClean="0">
                <a:solidFill>
                  <a:srgbClr val="595959"/>
                </a:solidFill>
              </a:rPr>
              <a:t>Move</a:t>
            </a:r>
            <a:endParaRPr lang="de-DE" sz="2400" b="1" dirty="0">
              <a:solidFill>
                <a:srgbClr val="595959"/>
              </a:solidFill>
            </a:endParaRPr>
          </a:p>
          <a:p>
            <a:endParaRPr lang="de-DE" sz="1900" dirty="0">
              <a:solidFill>
                <a:srgbClr val="595959"/>
              </a:solidFill>
            </a:endParaRPr>
          </a:p>
          <a:p>
            <a:r>
              <a:rPr lang="de-DE" sz="1900" dirty="0" smtClean="0">
                <a:solidFill>
                  <a:schemeClr val="tx1">
                    <a:lumMod val="65000"/>
                    <a:lumOff val="35000"/>
                  </a:schemeClr>
                </a:solidFill>
              </a:rPr>
              <a:t>Positionierungen von Forschungsförderungsinstitutionen:</a:t>
            </a:r>
            <a:endParaRPr lang="de-DE" sz="1900" dirty="0">
              <a:solidFill>
                <a:schemeClr val="tx1">
                  <a:lumMod val="65000"/>
                  <a:lumOff val="35000"/>
                </a:schemeClr>
              </a:solidFill>
            </a:endParaRPr>
          </a:p>
          <a:p>
            <a:endParaRPr lang="de-DE" sz="1900" dirty="0">
              <a:solidFill>
                <a:srgbClr val="595959"/>
              </a:solidFill>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de-DE" sz="1900" dirty="0" smtClean="0">
                <a:solidFill>
                  <a:srgbClr val="595959"/>
                </a:solidFill>
              </a:rPr>
              <a:t>Die </a:t>
            </a:r>
            <a:r>
              <a:rPr lang="de-DE" sz="1900" dirty="0" smtClean="0">
                <a:solidFill>
                  <a:srgbClr val="595959"/>
                </a:solidFill>
                <a:hlinkClick r:id="rId3"/>
              </a:rPr>
              <a:t>DFG</a:t>
            </a:r>
            <a:r>
              <a:rPr lang="de-DE" sz="1900" dirty="0" smtClean="0">
                <a:solidFill>
                  <a:srgbClr val="595959"/>
                </a:solidFill>
              </a:rPr>
              <a:t> fordert </a:t>
            </a:r>
            <a:r>
              <a:rPr lang="de-DE" sz="1900" dirty="0" err="1" smtClean="0">
                <a:solidFill>
                  <a:srgbClr val="595959"/>
                </a:solidFill>
              </a:rPr>
              <a:t>Förderempfänger_innen</a:t>
            </a:r>
            <a:r>
              <a:rPr lang="de-DE" sz="1900" dirty="0" smtClean="0">
                <a:solidFill>
                  <a:srgbClr val="595959"/>
                </a:solidFill>
              </a:rPr>
              <a:t> auf, im </a:t>
            </a:r>
            <a:r>
              <a:rPr lang="de-DE" sz="1900" dirty="0">
                <a:solidFill>
                  <a:srgbClr val="595959"/>
                </a:solidFill>
              </a:rPr>
              <a:t>Open Access </a:t>
            </a:r>
            <a:r>
              <a:rPr lang="de-DE" sz="1900" dirty="0" smtClean="0">
                <a:solidFill>
                  <a:srgbClr val="595959"/>
                </a:solidFill>
              </a:rPr>
              <a:t>zu publizieren, verpflichtet sie aber nicht dazu</a:t>
            </a:r>
          </a:p>
          <a:p>
            <a:pPr lvl="1"/>
            <a:endParaRPr lang="de-DE" sz="1900" dirty="0" smtClean="0">
              <a:solidFill>
                <a:srgbClr val="595959"/>
              </a:solidFill>
            </a:endParaRPr>
          </a:p>
          <a:p>
            <a:pPr marL="742950" lvl="1" indent="-285750">
              <a:buFont typeface="Arial" panose="020B0604020202020204" pitchFamily="34" charset="0"/>
              <a:buChar char="•"/>
            </a:pPr>
            <a:r>
              <a:rPr lang="de-DE" sz="1900" dirty="0" smtClean="0">
                <a:solidFill>
                  <a:srgbClr val="595959"/>
                </a:solidFill>
              </a:rPr>
              <a:t>Der </a:t>
            </a:r>
            <a:r>
              <a:rPr lang="de-DE" sz="1900" dirty="0" smtClean="0">
                <a:solidFill>
                  <a:srgbClr val="595959"/>
                </a:solidFill>
                <a:hlinkClick r:id="rId4"/>
              </a:rPr>
              <a:t>SNF</a:t>
            </a:r>
            <a:r>
              <a:rPr lang="de-DE" sz="1900" dirty="0" smtClean="0">
                <a:solidFill>
                  <a:srgbClr val="595959"/>
                </a:solidFill>
              </a:rPr>
              <a:t> unterstützt </a:t>
            </a:r>
            <a:r>
              <a:rPr lang="de-DE" sz="1900" dirty="0">
                <a:solidFill>
                  <a:srgbClr val="595959"/>
                </a:solidFill>
              </a:rPr>
              <a:t>die Etablierung von Open Access u.a. durch die Verpflichtung der Forschenden zur Selbstarchivierung ihrer </a:t>
            </a:r>
            <a:r>
              <a:rPr lang="de-DE" sz="1900" dirty="0" smtClean="0">
                <a:solidFill>
                  <a:srgbClr val="595959"/>
                </a:solidFill>
              </a:rPr>
              <a:t>Publikationen</a:t>
            </a:r>
          </a:p>
          <a:p>
            <a:pPr marL="742950" lvl="1" indent="-285750">
              <a:buFont typeface="Arial" panose="020B0604020202020204" pitchFamily="34" charset="0"/>
              <a:buChar char="•"/>
            </a:pPr>
            <a:endParaRPr lang="de-DE" sz="1900" dirty="0">
              <a:solidFill>
                <a:srgbClr val="595959"/>
              </a:solidFill>
            </a:endParaRPr>
          </a:p>
          <a:p>
            <a:pPr marL="742950" lvl="1" indent="-285750">
              <a:buFont typeface="Arial" panose="020B0604020202020204" pitchFamily="34" charset="0"/>
              <a:buChar char="•"/>
            </a:pPr>
            <a:r>
              <a:rPr lang="de-DE" sz="1900" dirty="0" smtClean="0">
                <a:solidFill>
                  <a:srgbClr val="595959"/>
                </a:solidFill>
              </a:rPr>
              <a:t>Der </a:t>
            </a:r>
            <a:r>
              <a:rPr lang="de-DE" sz="1900" dirty="0" smtClean="0">
                <a:solidFill>
                  <a:srgbClr val="595959"/>
                </a:solidFill>
                <a:hlinkClick r:id="rId5"/>
              </a:rPr>
              <a:t>FWF</a:t>
            </a:r>
            <a:r>
              <a:rPr lang="de-DE" sz="1900" dirty="0" smtClean="0">
                <a:solidFill>
                  <a:srgbClr val="595959"/>
                </a:solidFill>
              </a:rPr>
              <a:t> verpflichtet </a:t>
            </a:r>
            <a:r>
              <a:rPr lang="de-DE" sz="1900" dirty="0">
                <a:solidFill>
                  <a:srgbClr val="595959"/>
                </a:solidFill>
              </a:rPr>
              <a:t>geförderte </a:t>
            </a:r>
            <a:r>
              <a:rPr lang="de-DE" sz="1900" dirty="0" err="1">
                <a:solidFill>
                  <a:srgbClr val="595959"/>
                </a:solidFill>
              </a:rPr>
              <a:t>Wissenschaftler_innen</a:t>
            </a:r>
            <a:r>
              <a:rPr lang="de-DE" sz="1900" dirty="0">
                <a:solidFill>
                  <a:srgbClr val="595959"/>
                </a:solidFill>
              </a:rPr>
              <a:t> ebenfalls im Sinne von Open Access zu publizieren</a:t>
            </a:r>
          </a:p>
          <a:p>
            <a:pPr marL="742950" lvl="1" indent="-285750">
              <a:buFont typeface="Arial" panose="020B0604020202020204" pitchFamily="34" charset="0"/>
              <a:buChar char="•"/>
            </a:pPr>
            <a:endParaRPr lang="de-DE" sz="1900" dirty="0" smtClean="0"/>
          </a:p>
          <a:p>
            <a:pPr marL="742950" lvl="1" indent="-285750">
              <a:buFont typeface="Arial" panose="020B0604020202020204" pitchFamily="34" charset="0"/>
              <a:buChar char="•"/>
            </a:pPr>
            <a:endParaRPr lang="de-DE" dirty="0"/>
          </a:p>
          <a:p>
            <a:pPr marL="742950" lvl="1" indent="-285750">
              <a:buFont typeface="Arial" panose="020B0604020202020204" pitchFamily="34" charset="0"/>
              <a:buChar char="•"/>
            </a:pPr>
            <a:endParaRPr lang="de-DE" dirty="0"/>
          </a:p>
        </p:txBody>
      </p:sp>
    </p:spTree>
    <p:extLst>
      <p:ext uri="{BB962C8B-B14F-4D97-AF65-F5344CB8AC3E}">
        <p14:creationId xmlns:p14="http://schemas.microsoft.com/office/powerpoint/2010/main" val="738419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2125076"/>
            <a:ext cx="8229600" cy="4525963"/>
          </a:xfrm>
        </p:spPr>
        <p:txBody>
          <a:bodyPr>
            <a:normAutofit/>
          </a:bodyPr>
          <a:lstStyle/>
          <a:p>
            <a:pPr marL="0" indent="0">
              <a:buNone/>
            </a:pPr>
            <a:endParaRPr lang="de-DE" sz="2800" dirty="0" smtClean="0">
              <a:solidFill>
                <a:schemeClr val="tx1">
                  <a:lumMod val="65000"/>
                  <a:lumOff val="35000"/>
                </a:schemeClr>
              </a:solidFill>
            </a:endParaRPr>
          </a:p>
          <a:p>
            <a:pPr marL="0" indent="0">
              <a:buNone/>
            </a:pPr>
            <a:endParaRPr lang="de-DE" sz="28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a:p>
            <a:pPr marL="0" indent="0">
              <a:buNone/>
            </a:pPr>
            <a:endParaRPr lang="de-DE" sz="11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2" name="Textfeld 1"/>
          <p:cNvSpPr txBox="1"/>
          <p:nvPr/>
        </p:nvSpPr>
        <p:spPr>
          <a:xfrm>
            <a:off x="457200" y="1495607"/>
            <a:ext cx="8229600" cy="5370701"/>
          </a:xfrm>
          <a:prstGeom prst="rect">
            <a:avLst/>
          </a:prstGeom>
          <a:noFill/>
        </p:spPr>
        <p:txBody>
          <a:bodyPr wrap="square" rtlCol="0">
            <a:spAutoFit/>
          </a:bodyPr>
          <a:lstStyle/>
          <a:p>
            <a:r>
              <a:rPr lang="de-DE" sz="2400" b="1" dirty="0" smtClean="0">
                <a:solidFill>
                  <a:srgbClr val="595959"/>
                </a:solidFill>
              </a:rPr>
              <a:t>Open-Access-Strategien</a:t>
            </a:r>
          </a:p>
          <a:p>
            <a:endParaRPr lang="de-DE" sz="1900" dirty="0">
              <a:solidFill>
                <a:srgbClr val="595959"/>
              </a:solidFill>
            </a:endParaRPr>
          </a:p>
          <a:p>
            <a:pPr marL="285750" indent="-285750">
              <a:buFont typeface="Arial" panose="020B0604020202020204" pitchFamily="34" charset="0"/>
              <a:buChar char="•"/>
            </a:pPr>
            <a:r>
              <a:rPr lang="de-DE" sz="1900" dirty="0">
                <a:solidFill>
                  <a:srgbClr val="595959"/>
                </a:solidFill>
              </a:rPr>
              <a:t>Der </a:t>
            </a:r>
            <a:r>
              <a:rPr lang="de-DE" sz="1900" b="1" dirty="0">
                <a:solidFill>
                  <a:srgbClr val="595959"/>
                </a:solidFill>
                <a:hlinkClick r:id="rId3"/>
              </a:rPr>
              <a:t>goldene Weg </a:t>
            </a:r>
            <a:r>
              <a:rPr lang="de-DE" sz="1900" dirty="0">
                <a:solidFill>
                  <a:srgbClr val="595959"/>
                </a:solidFill>
              </a:rPr>
              <a:t>des Open Access Publizierens bezeichnet die Erstveröffentlichung  </a:t>
            </a:r>
            <a:r>
              <a:rPr lang="de-DE" sz="1900" dirty="0" smtClean="0">
                <a:solidFill>
                  <a:srgbClr val="595959"/>
                </a:solidFill>
              </a:rPr>
              <a:t>wissenschaftlicher </a:t>
            </a:r>
            <a:r>
              <a:rPr lang="de-DE" sz="1900" dirty="0">
                <a:solidFill>
                  <a:srgbClr val="595959"/>
                </a:solidFill>
              </a:rPr>
              <a:t>Werke als Artikel in Open-Access-Zeitschriften, als Open-Access-Monografie oder als Beitrag in einem Open Access erscheinenden Sammelwerk oder </a:t>
            </a:r>
            <a:r>
              <a:rPr lang="de-DE" sz="1900" dirty="0" smtClean="0">
                <a:solidFill>
                  <a:srgbClr val="595959"/>
                </a:solidFill>
              </a:rPr>
              <a:t>Konferenzband</a:t>
            </a:r>
            <a:r>
              <a:rPr lang="de-DE" sz="1900" dirty="0">
                <a:solidFill>
                  <a:srgbClr val="595959"/>
                </a:solidFill>
              </a:rPr>
              <a:t>. </a:t>
            </a:r>
            <a:endParaRPr lang="de-DE" sz="1900" dirty="0" smtClean="0">
              <a:solidFill>
                <a:srgbClr val="595959"/>
              </a:solidFill>
            </a:endParaRP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r>
              <a:rPr lang="de-DE" sz="1900" dirty="0">
                <a:solidFill>
                  <a:srgbClr val="595959"/>
                </a:solidFill>
              </a:rPr>
              <a:t>Der </a:t>
            </a:r>
            <a:r>
              <a:rPr lang="de-DE" sz="1900" b="1" dirty="0">
                <a:solidFill>
                  <a:srgbClr val="595959"/>
                </a:solidFill>
                <a:hlinkClick r:id="rId3"/>
              </a:rPr>
              <a:t>grüne Weg </a:t>
            </a:r>
            <a:r>
              <a:rPr lang="de-DE" sz="1900" dirty="0" smtClean="0">
                <a:solidFill>
                  <a:srgbClr val="595959"/>
                </a:solidFill>
              </a:rPr>
              <a:t>bezeichnet </a:t>
            </a:r>
            <a:r>
              <a:rPr lang="de-DE" sz="1900" dirty="0">
                <a:solidFill>
                  <a:srgbClr val="595959"/>
                </a:solidFill>
              </a:rPr>
              <a:t>die zusätzliche Veröffentlichung von in einem Verlag oder einer Zeitschrift erschienenen Dokumente auf institutionellen oder disziplinären Open-Access-Dokumentenservern (oder Repositorien).  </a:t>
            </a:r>
            <a:endParaRPr lang="de-DE" sz="1900" dirty="0" smtClean="0">
              <a:solidFill>
                <a:srgbClr val="595959"/>
              </a:solidFill>
            </a:endParaRP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r>
              <a:rPr lang="de-DE" sz="1900" b="1" dirty="0" err="1" smtClean="0">
                <a:solidFill>
                  <a:srgbClr val="595959"/>
                </a:solidFill>
              </a:rPr>
              <a:t>Preprint</a:t>
            </a:r>
            <a:r>
              <a:rPr lang="de-DE" sz="1900" dirty="0" smtClean="0">
                <a:solidFill>
                  <a:srgbClr val="595959"/>
                </a:solidFill>
              </a:rPr>
              <a:t>: eine </a:t>
            </a:r>
            <a:r>
              <a:rPr lang="de-DE" sz="1900" dirty="0">
                <a:solidFill>
                  <a:srgbClr val="595959"/>
                </a:solidFill>
              </a:rPr>
              <a:t>(noch) nicht begutachtete wissenschaftliche </a:t>
            </a:r>
            <a:r>
              <a:rPr lang="de-DE" sz="1900" dirty="0" smtClean="0">
                <a:solidFill>
                  <a:srgbClr val="595959"/>
                </a:solidFill>
              </a:rPr>
              <a:t>Arbeit</a:t>
            </a:r>
          </a:p>
          <a:p>
            <a:pPr marL="285750" indent="-285750">
              <a:buFont typeface="Arial" panose="020B0604020202020204" pitchFamily="34" charset="0"/>
              <a:buChar char="•"/>
            </a:pPr>
            <a:endParaRPr lang="de-DE" sz="1900" dirty="0">
              <a:solidFill>
                <a:srgbClr val="595959"/>
              </a:solidFill>
            </a:endParaRPr>
          </a:p>
          <a:p>
            <a:pPr marL="285750" indent="-285750">
              <a:buFont typeface="Arial" panose="020B0604020202020204" pitchFamily="34" charset="0"/>
              <a:buChar char="•"/>
            </a:pPr>
            <a:r>
              <a:rPr lang="de-DE" sz="1900" b="1" dirty="0" smtClean="0">
                <a:solidFill>
                  <a:srgbClr val="595959"/>
                </a:solidFill>
              </a:rPr>
              <a:t>Postprint</a:t>
            </a:r>
            <a:r>
              <a:rPr lang="de-DE" sz="1900" dirty="0" smtClean="0">
                <a:solidFill>
                  <a:srgbClr val="595959"/>
                </a:solidFill>
              </a:rPr>
              <a:t>: ein Text</a:t>
            </a:r>
            <a:r>
              <a:rPr lang="de-DE" sz="1900" dirty="0">
                <a:solidFill>
                  <a:srgbClr val="595959"/>
                </a:solidFill>
              </a:rPr>
              <a:t>, der bereits begutachtet und zur Veröffentlichung angenommen wurde</a:t>
            </a:r>
          </a:p>
          <a:p>
            <a:pPr marL="742950" lvl="1" indent="-285750">
              <a:buFont typeface="Arial" panose="020B0604020202020204" pitchFamily="34" charset="0"/>
              <a:buChar char="•"/>
            </a:pPr>
            <a:endParaRPr lang="de-DE" dirty="0" smtClean="0"/>
          </a:p>
          <a:p>
            <a:pPr lvl="1"/>
            <a:endParaRPr lang="de-DE" dirty="0"/>
          </a:p>
          <a:p>
            <a:pPr marL="742950" lvl="1" indent="-285750">
              <a:buFont typeface="Arial" panose="020B0604020202020204" pitchFamily="34" charset="0"/>
              <a:buChar char="•"/>
            </a:pPr>
            <a:endParaRPr lang="de-DE" dirty="0"/>
          </a:p>
        </p:txBody>
      </p:sp>
    </p:spTree>
    <p:extLst>
      <p:ext uri="{BB962C8B-B14F-4D97-AF65-F5344CB8AC3E}">
        <p14:creationId xmlns:p14="http://schemas.microsoft.com/office/powerpoint/2010/main" val="3029852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2125076"/>
            <a:ext cx="8229600" cy="4525963"/>
          </a:xfrm>
        </p:spPr>
        <p:txBody>
          <a:bodyPr>
            <a:normAutofit/>
          </a:bodyPr>
          <a:lstStyle/>
          <a:p>
            <a:pPr marL="0" indent="0">
              <a:buNone/>
            </a:pPr>
            <a:endParaRPr lang="de-DE" sz="2800" dirty="0" smtClean="0">
              <a:solidFill>
                <a:schemeClr val="tx1">
                  <a:lumMod val="65000"/>
                  <a:lumOff val="35000"/>
                </a:schemeClr>
              </a:solidFill>
            </a:endParaRPr>
          </a:p>
          <a:p>
            <a:pPr marL="0" indent="0">
              <a:buNone/>
            </a:pPr>
            <a:endParaRPr lang="de-DE" sz="28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a:p>
            <a:pPr marL="0" indent="0">
              <a:buNone/>
            </a:pPr>
            <a:endParaRPr lang="de-DE" sz="1100" dirty="0">
              <a:solidFill>
                <a:schemeClr val="tx1">
                  <a:lumMod val="65000"/>
                  <a:lumOff val="35000"/>
                </a:schemeClr>
              </a:solidFill>
            </a:endParaRPr>
          </a:p>
          <a:p>
            <a:pPr marL="0" indent="0">
              <a:buNone/>
            </a:pPr>
            <a:endParaRPr lang="de-DE" sz="2800" dirty="0" smtClean="0">
              <a:solidFill>
                <a:schemeClr val="tx1">
                  <a:lumMod val="65000"/>
                  <a:lumOff val="35000"/>
                </a:schemeClr>
              </a:solidFill>
            </a:endParaRPr>
          </a:p>
        </p:txBody>
      </p:sp>
      <p:pic>
        <p:nvPicPr>
          <p:cNvPr id="4" name="Bild 3" descr="genderopenrepos@3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27" y="428874"/>
            <a:ext cx="2289322" cy="579575"/>
          </a:xfrm>
          <a:prstGeom prst="rect">
            <a:avLst/>
          </a:prstGeom>
        </p:spPr>
      </p:pic>
      <p:sp>
        <p:nvSpPr>
          <p:cNvPr id="5" name="Textfeld 4"/>
          <p:cNvSpPr txBox="1"/>
          <p:nvPr/>
        </p:nvSpPr>
        <p:spPr>
          <a:xfrm>
            <a:off x="457200" y="1495607"/>
            <a:ext cx="8229600" cy="1015663"/>
          </a:xfrm>
          <a:prstGeom prst="rect">
            <a:avLst/>
          </a:prstGeom>
          <a:noFill/>
        </p:spPr>
        <p:txBody>
          <a:bodyPr wrap="square" rtlCol="0">
            <a:spAutoFit/>
          </a:bodyPr>
          <a:lstStyle/>
          <a:p>
            <a:r>
              <a:rPr lang="de-DE" sz="2400" b="1" dirty="0" smtClean="0">
                <a:solidFill>
                  <a:srgbClr val="595959"/>
                </a:solidFill>
              </a:rPr>
              <a:t>Was ist ein Repositorium?</a:t>
            </a:r>
            <a:endParaRPr lang="de-DE" dirty="0" smtClean="0"/>
          </a:p>
          <a:p>
            <a:pPr lvl="1"/>
            <a:endParaRPr lang="de-DE" dirty="0"/>
          </a:p>
          <a:p>
            <a:pPr marL="742950" lvl="1" indent="-285750">
              <a:buFont typeface="Arial" panose="020B0604020202020204" pitchFamily="34" charset="0"/>
              <a:buChar char="•"/>
            </a:pPr>
            <a:endParaRPr lang="de-DE" dirty="0"/>
          </a:p>
        </p:txBody>
      </p:sp>
      <p:sp>
        <p:nvSpPr>
          <p:cNvPr id="2" name="Ellipse 1"/>
          <p:cNvSpPr/>
          <p:nvPr/>
        </p:nvSpPr>
        <p:spPr>
          <a:xfrm>
            <a:off x="1155405" y="2736112"/>
            <a:ext cx="2247014" cy="1141228"/>
          </a:xfrm>
          <a:prstGeom prst="ellipse">
            <a:avLst/>
          </a:prstGeom>
          <a:solidFill>
            <a:srgbClr val="FFC000">
              <a:alpha val="74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6" name="Ellipse 5"/>
          <p:cNvSpPr/>
          <p:nvPr/>
        </p:nvSpPr>
        <p:spPr>
          <a:xfrm>
            <a:off x="3058633" y="4759842"/>
            <a:ext cx="2247014" cy="1141228"/>
          </a:xfrm>
          <a:prstGeom prst="ellipse">
            <a:avLst/>
          </a:prstGeom>
          <a:solidFill>
            <a:srgbClr val="FFC000">
              <a:alpha val="74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Ellipse 6"/>
          <p:cNvSpPr/>
          <p:nvPr/>
        </p:nvSpPr>
        <p:spPr>
          <a:xfrm>
            <a:off x="4756298" y="2511270"/>
            <a:ext cx="2247014" cy="1141228"/>
          </a:xfrm>
          <a:prstGeom prst="ellipse">
            <a:avLst/>
          </a:prstGeom>
          <a:solidFill>
            <a:srgbClr val="FFC000">
              <a:alpha val="74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Textfeld 7"/>
          <p:cNvSpPr txBox="1"/>
          <p:nvPr/>
        </p:nvSpPr>
        <p:spPr>
          <a:xfrm>
            <a:off x="1258186" y="3114365"/>
            <a:ext cx="2041452" cy="384721"/>
          </a:xfrm>
          <a:prstGeom prst="rect">
            <a:avLst/>
          </a:prstGeom>
          <a:noFill/>
        </p:spPr>
        <p:txBody>
          <a:bodyPr wrap="square" rtlCol="0">
            <a:spAutoFit/>
          </a:bodyPr>
          <a:lstStyle/>
          <a:p>
            <a:r>
              <a:rPr lang="de-DE" sz="1900" dirty="0" smtClean="0">
                <a:solidFill>
                  <a:schemeClr val="bg1"/>
                </a:solidFill>
              </a:rPr>
              <a:t>Publikationsserver</a:t>
            </a:r>
            <a:endParaRPr lang="de-DE" sz="1900" dirty="0">
              <a:solidFill>
                <a:schemeClr val="bg1"/>
              </a:solidFill>
            </a:endParaRPr>
          </a:p>
        </p:txBody>
      </p:sp>
      <p:sp>
        <p:nvSpPr>
          <p:cNvPr id="9" name="Textfeld 8"/>
          <p:cNvSpPr txBox="1"/>
          <p:nvPr/>
        </p:nvSpPr>
        <p:spPr>
          <a:xfrm>
            <a:off x="3161413" y="5138095"/>
            <a:ext cx="2144233" cy="384721"/>
          </a:xfrm>
          <a:prstGeom prst="rect">
            <a:avLst/>
          </a:prstGeom>
          <a:noFill/>
        </p:spPr>
        <p:txBody>
          <a:bodyPr wrap="square" rtlCol="0">
            <a:spAutoFit/>
          </a:bodyPr>
          <a:lstStyle/>
          <a:p>
            <a:r>
              <a:rPr lang="de-DE" sz="1900" dirty="0" smtClean="0">
                <a:solidFill>
                  <a:schemeClr val="bg1"/>
                </a:solidFill>
              </a:rPr>
              <a:t>Dokumentenserver</a:t>
            </a:r>
            <a:endParaRPr lang="de-DE" sz="1900" dirty="0">
              <a:solidFill>
                <a:schemeClr val="bg1"/>
              </a:solidFill>
            </a:endParaRPr>
          </a:p>
        </p:txBody>
      </p:sp>
      <p:sp>
        <p:nvSpPr>
          <p:cNvPr id="10" name="Textfeld 9"/>
          <p:cNvSpPr txBox="1"/>
          <p:nvPr/>
        </p:nvSpPr>
        <p:spPr>
          <a:xfrm>
            <a:off x="4791740" y="2743330"/>
            <a:ext cx="2176130" cy="677108"/>
          </a:xfrm>
          <a:prstGeom prst="rect">
            <a:avLst/>
          </a:prstGeom>
          <a:noFill/>
        </p:spPr>
        <p:txBody>
          <a:bodyPr wrap="square" rtlCol="0">
            <a:spAutoFit/>
          </a:bodyPr>
          <a:lstStyle/>
          <a:p>
            <a:pPr algn="ctr"/>
            <a:r>
              <a:rPr lang="de-DE" sz="1900" dirty="0" smtClean="0">
                <a:solidFill>
                  <a:schemeClr val="bg1"/>
                </a:solidFill>
              </a:rPr>
              <a:t>Hochschulschriften-</a:t>
            </a:r>
          </a:p>
          <a:p>
            <a:pPr algn="ctr"/>
            <a:r>
              <a:rPr lang="de-DE" sz="1900" dirty="0" err="1" smtClean="0">
                <a:solidFill>
                  <a:schemeClr val="bg1"/>
                </a:solidFill>
              </a:rPr>
              <a:t>server</a:t>
            </a:r>
            <a:endParaRPr lang="de-DE" sz="1900" dirty="0">
              <a:solidFill>
                <a:schemeClr val="bg1"/>
              </a:solidFill>
            </a:endParaRPr>
          </a:p>
        </p:txBody>
      </p:sp>
    </p:spTree>
    <p:extLst>
      <p:ext uri="{BB962C8B-B14F-4D97-AF65-F5344CB8AC3E}">
        <p14:creationId xmlns:p14="http://schemas.microsoft.com/office/powerpoint/2010/main" val="91665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2259</Words>
  <Application>Microsoft Office PowerPoint</Application>
  <PresentationFormat>Bildschirmpräsentation (4:3)</PresentationFormat>
  <Paragraphs>465</Paragraphs>
  <Slides>49</Slides>
  <Notes>4</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49</vt:i4>
      </vt:variant>
    </vt:vector>
  </HeadingPairs>
  <TitlesOfParts>
    <vt:vector size="54" baseType="lpstr">
      <vt:lpstr>Arial</vt:lpstr>
      <vt:lpstr>Calibri</vt:lpstr>
      <vt:lpstr>Times New Roman</vt:lpstr>
      <vt:lpstr>Wingdings</vt:lpstr>
      <vt:lpstr>Office-Design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Apple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Gitti Seidig</dc:creator>
  <cp:lastModifiedBy>Seidig, Marianne Brigitte</cp:lastModifiedBy>
  <cp:revision>216</cp:revision>
  <dcterms:created xsi:type="dcterms:W3CDTF">2017-02-14T15:03:44Z</dcterms:created>
  <dcterms:modified xsi:type="dcterms:W3CDTF">2017-05-22T15:00:42Z</dcterms:modified>
</cp:coreProperties>
</file>